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60" r:id="rId6"/>
    <p:sldId id="259" r:id="rId7"/>
    <p:sldId id="304" r:id="rId8"/>
    <p:sldId id="266" r:id="rId9"/>
    <p:sldId id="302" r:id="rId10"/>
    <p:sldId id="267" r:id="rId11"/>
    <p:sldId id="279" r:id="rId12"/>
    <p:sldId id="280" r:id="rId13"/>
    <p:sldId id="281" r:id="rId14"/>
    <p:sldId id="277" r:id="rId15"/>
    <p:sldId id="282" r:id="rId16"/>
    <p:sldId id="283" r:id="rId17"/>
    <p:sldId id="284" r:id="rId18"/>
    <p:sldId id="285" r:id="rId19"/>
    <p:sldId id="278" r:id="rId20"/>
    <p:sldId id="268" r:id="rId21"/>
    <p:sldId id="272" r:id="rId22"/>
    <p:sldId id="305" r:id="rId23"/>
    <p:sldId id="286" r:id="rId24"/>
    <p:sldId id="310" r:id="rId25"/>
    <p:sldId id="287" r:id="rId26"/>
    <p:sldId id="311" r:id="rId27"/>
    <p:sldId id="313" r:id="rId28"/>
    <p:sldId id="288" r:id="rId29"/>
    <p:sldId id="289" r:id="rId30"/>
    <p:sldId id="312" r:id="rId31"/>
    <p:sldId id="290" r:id="rId32"/>
    <p:sldId id="291" r:id="rId33"/>
    <p:sldId id="314" r:id="rId34"/>
    <p:sldId id="315" r:id="rId35"/>
    <p:sldId id="316" r:id="rId36"/>
    <p:sldId id="317" r:id="rId37"/>
    <p:sldId id="318" r:id="rId38"/>
    <p:sldId id="319" r:id="rId39"/>
    <p:sldId id="309" r:id="rId40"/>
    <p:sldId id="292" r:id="rId41"/>
    <p:sldId id="293" r:id="rId42"/>
    <p:sldId id="295" r:id="rId43"/>
    <p:sldId id="296" r:id="rId44"/>
    <p:sldId id="297" r:id="rId45"/>
    <p:sldId id="294" r:id="rId46"/>
    <p:sldId id="299" r:id="rId47"/>
    <p:sldId id="300" r:id="rId48"/>
    <p:sldId id="269" r:id="rId49"/>
    <p:sldId id="271" r:id="rId50"/>
    <p:sldId id="276" r:id="rId51"/>
    <p:sldId id="303" r:id="rId52"/>
    <p:sldId id="270" r:id="rId53"/>
    <p:sldId id="261" r:id="rId54"/>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00074E"/>
    <a:srgbClr val="DEE9ED"/>
    <a:srgbClr val="FFFFFF"/>
    <a:srgbClr val="D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9" autoAdjust="0"/>
    <p:restoredTop sz="94660"/>
  </p:normalViewPr>
  <p:slideViewPr>
    <p:cSldViewPr>
      <p:cViewPr>
        <p:scale>
          <a:sx n="50" d="100"/>
          <a:sy n="50" d="100"/>
        </p:scale>
        <p:origin x="17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8.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0.png"/><Relationship Id="rId10"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0.png"/><Relationship Id="rId10"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0.png"/><Relationship Id="rId10"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8.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3.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568441"/>
            <a:ext cx="17039029" cy="9148833"/>
            <a:chOff x="623343" y="568441"/>
            <a:chExt cx="17039029" cy="9148833"/>
          </a:xfrm>
        </p:grpSpPr>
        <p:pic>
          <p:nvPicPr>
            <p:cNvPr id="6" name="Object 5"/>
            <p:cNvPicPr>
              <a:picLocks noChangeAspect="1"/>
            </p:cNvPicPr>
            <p:nvPr/>
          </p:nvPicPr>
          <p:blipFill>
            <a:blip r:embed="rId3" cstate="print"/>
            <a:stretch>
              <a:fillRect/>
            </a:stretch>
          </p:blipFill>
          <p:spPr>
            <a:xfrm>
              <a:off x="623343" y="568441"/>
              <a:ext cx="17039029" cy="9148833"/>
            </a:xfrm>
            <a:prstGeom prst="rect">
              <a:avLst/>
            </a:prstGeom>
          </p:spPr>
        </p:pic>
      </p:grpSp>
      <p:grpSp>
        <p:nvGrpSpPr>
          <p:cNvPr id="1003" name="그룹 1003"/>
          <p:cNvGrpSpPr/>
          <p:nvPr/>
        </p:nvGrpSpPr>
        <p:grpSpPr>
          <a:xfrm>
            <a:off x="13594422" y="421102"/>
            <a:ext cx="2826656" cy="1503992"/>
            <a:chOff x="13594422" y="421102"/>
            <a:chExt cx="2826656" cy="1503992"/>
          </a:xfrm>
        </p:grpSpPr>
        <p:pic>
          <p:nvPicPr>
            <p:cNvPr id="9" name="Object 8"/>
            <p:cNvPicPr>
              <a:picLocks noChangeAspect="1"/>
            </p:cNvPicPr>
            <p:nvPr/>
          </p:nvPicPr>
          <p:blipFill>
            <a:blip r:embed="rId4" cstate="print"/>
            <a:stretch>
              <a:fillRect/>
            </a:stretch>
          </p:blipFill>
          <p:spPr>
            <a:xfrm>
              <a:off x="13594422" y="421102"/>
              <a:ext cx="2826656" cy="1503992"/>
            </a:xfrm>
            <a:prstGeom prst="rect">
              <a:avLst/>
            </a:prstGeom>
          </p:spPr>
        </p:pic>
      </p:grpSp>
      <p:sp>
        <p:nvSpPr>
          <p:cNvPr id="11" name="Object 11"/>
          <p:cNvSpPr txBox="1"/>
          <p:nvPr/>
        </p:nvSpPr>
        <p:spPr>
          <a:xfrm>
            <a:off x="13519660" y="928444"/>
            <a:ext cx="2987961" cy="384721"/>
          </a:xfrm>
          <a:prstGeom prst="rect">
            <a:avLst/>
          </a:prstGeom>
          <a:noFill/>
        </p:spPr>
        <p:txBody>
          <a:bodyPr wrap="square" rtlCol="0" anchor="ctr">
            <a:spAutoFit/>
          </a:bodyPr>
          <a:lstStyle/>
          <a:p>
            <a:pPr algn="ctr"/>
            <a:r>
              <a:rPr lang="en-US" sz="1900" kern="0" spc="100" dirty="0">
                <a:solidFill>
                  <a:srgbClr val="FFFFFF"/>
                </a:solidFill>
                <a:latin typeface="Pretendard Medium" pitchFamily="34" charset="0"/>
                <a:cs typeface="Pretendard Medium" pitchFamily="34" charset="0"/>
              </a:rPr>
              <a:t>CAMPUS NEX </a:t>
            </a:r>
            <a:endParaRPr lang="en-US" dirty="0"/>
          </a:p>
        </p:txBody>
      </p:sp>
      <p:sp>
        <p:nvSpPr>
          <p:cNvPr id="12" name="Object 12"/>
          <p:cNvSpPr txBox="1"/>
          <p:nvPr/>
        </p:nvSpPr>
        <p:spPr>
          <a:xfrm>
            <a:off x="1811848" y="6345864"/>
            <a:ext cx="11550587" cy="553998"/>
          </a:xfrm>
          <a:prstGeom prst="rect">
            <a:avLst/>
          </a:prstGeom>
          <a:noFill/>
        </p:spPr>
        <p:txBody>
          <a:bodyPr wrap="square" rtlCol="0" anchor="ctr">
            <a:spAutoFit/>
          </a:bodyPr>
          <a:lstStyle/>
          <a:p>
            <a:r>
              <a:rPr lang="en-US" sz="3000" dirty="0">
                <a:solidFill>
                  <a:srgbClr val="00074E"/>
                </a:solidFill>
                <a:latin typeface="Pretendard SemiBold" pitchFamily="34" charset="0"/>
                <a:cs typeface="Pretendard SemiBold" pitchFamily="34" charset="0"/>
              </a:rPr>
              <a:t>Submitted To: Sir Bilal Khalid Dar </a:t>
            </a:r>
            <a:endParaRPr lang="en-US" dirty="0"/>
          </a:p>
        </p:txBody>
      </p:sp>
      <p:sp>
        <p:nvSpPr>
          <p:cNvPr id="13" name="Object 13"/>
          <p:cNvSpPr txBox="1"/>
          <p:nvPr/>
        </p:nvSpPr>
        <p:spPr>
          <a:xfrm>
            <a:off x="1811848" y="8298737"/>
            <a:ext cx="9702846" cy="1077218"/>
          </a:xfrm>
          <a:prstGeom prst="rect">
            <a:avLst/>
          </a:prstGeom>
          <a:noFill/>
        </p:spPr>
        <p:txBody>
          <a:bodyPr wrap="square" rtlCol="0" anchor="ctr">
            <a:spAutoFit/>
          </a:bodyPr>
          <a:lstStyle/>
          <a:p>
            <a:r>
              <a:rPr lang="en-US" sz="3200" kern="0" spc="1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Our Team:</a:t>
            </a:r>
          </a:p>
          <a:p>
            <a:r>
              <a:rPr lang="en-US" sz="3200" kern="0" spc="1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Kalsoom Tariq, Haris Sohail, Aimen Safdar</a:t>
            </a:r>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5" name="그룹 1005"/>
          <p:cNvGrpSpPr/>
          <p:nvPr/>
        </p:nvGrpSpPr>
        <p:grpSpPr>
          <a:xfrm>
            <a:off x="9406543" y="1531767"/>
            <a:ext cx="6333213" cy="5998322"/>
            <a:chOff x="9135387" y="1446594"/>
            <a:chExt cx="5864893" cy="5864893"/>
          </a:xfrm>
        </p:grpSpPr>
        <p:pic>
          <p:nvPicPr>
            <p:cNvPr id="19" name="Object 18"/>
            <p:cNvPicPr>
              <a:picLocks noChangeAspect="1"/>
            </p:cNvPicPr>
            <p:nvPr/>
          </p:nvPicPr>
          <p:blipFill>
            <a:blip r:embed="rId5" cstate="print"/>
            <a:stretch>
              <a:fillRect/>
            </a:stretch>
          </p:blipFill>
          <p:spPr>
            <a:xfrm>
              <a:off x="9135387" y="1446594"/>
              <a:ext cx="5864893" cy="5864893"/>
            </a:xfrm>
            <a:prstGeom prst="rect">
              <a:avLst/>
            </a:prstGeom>
          </p:spPr>
        </p:pic>
      </p:grpSp>
      <p:sp>
        <p:nvSpPr>
          <p:cNvPr id="21" name="Object 21"/>
          <p:cNvSpPr txBox="1"/>
          <p:nvPr/>
        </p:nvSpPr>
        <p:spPr>
          <a:xfrm>
            <a:off x="905464" y="3935112"/>
            <a:ext cx="8501079" cy="1308050"/>
          </a:xfrm>
          <a:prstGeom prst="rect">
            <a:avLst/>
          </a:prstGeom>
          <a:noFill/>
        </p:spPr>
        <p:txBody>
          <a:bodyPr wrap="square" rtlCol="0" anchor="ctr">
            <a:spAutoFit/>
          </a:bodyPr>
          <a:lstStyle/>
          <a:p>
            <a:pPr algn="ctr"/>
            <a:r>
              <a:rPr lang="en-US" sz="7900" kern="0" spc="-100" dirty="0">
                <a:solidFill>
                  <a:srgbClr val="000000"/>
                </a:solidFill>
                <a:latin typeface="Montserrat Medium" pitchFamily="34" charset="0"/>
                <a:cs typeface="Montserrat Medium" pitchFamily="34" charset="0"/>
              </a:rPr>
              <a:t>CAMPUS NEX</a:t>
            </a:r>
            <a:endParaRPr lang="en-US" dirty="0"/>
          </a:p>
        </p:txBody>
      </p:sp>
      <p:pic>
        <p:nvPicPr>
          <p:cNvPr id="4" name="Picture 3" descr="A logo of a company&#10;&#10;Description automatically generated">
            <a:extLst>
              <a:ext uri="{FF2B5EF4-FFF2-40B4-BE49-F238E27FC236}">
                <a16:creationId xmlns:a16="http://schemas.microsoft.com/office/drawing/2014/main" id="{1D00E4F0-8381-B598-170B-15959C82E4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95770" y="8643371"/>
            <a:ext cx="1534411" cy="10739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DESIGN &amp; ARCHITECTURE</a:t>
            </a:r>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ACTIVITY DIAGRAM</a:t>
            </a:r>
            <a:endParaRPr lang="en-US" dirty="0"/>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USE CASE</a:t>
            </a:r>
            <a:endParaRPr lang="en-US" dirty="0"/>
          </a:p>
        </p:txBody>
      </p:sp>
      <p:grpSp>
        <p:nvGrpSpPr>
          <p:cNvPr id="1006" name="그룹 1006"/>
          <p:cNvGrpSpPr/>
          <p:nvPr/>
        </p:nvGrpSpPr>
        <p:grpSpPr>
          <a:xfrm>
            <a:off x="10460686" y="6182192"/>
            <a:ext cx="2701360" cy="732375"/>
            <a:chOff x="10460686" y="6182192"/>
            <a:chExt cx="2701360" cy="732375"/>
          </a:xfrm>
        </p:grpSpPr>
        <p:pic>
          <p:nvPicPr>
            <p:cNvPr id="21" name="Object 20"/>
            <p:cNvPicPr>
              <a:picLocks noChangeAspect="1"/>
            </p:cNvPicPr>
            <p:nvPr/>
          </p:nvPicPr>
          <p:blipFill>
            <a:blip r:embed="rId5" cstate="print"/>
            <a:stretch>
              <a:fillRect/>
            </a:stretch>
          </p:blipFill>
          <p:spPr>
            <a:xfrm>
              <a:off x="10460686" y="6182192"/>
              <a:ext cx="2701360" cy="732375"/>
            </a:xfrm>
            <a:prstGeom prst="rect">
              <a:avLst/>
            </a:prstGeom>
          </p:spPr>
        </p:pic>
      </p:grpSp>
      <p:sp>
        <p:nvSpPr>
          <p:cNvPr id="23" name="Object 23"/>
          <p:cNvSpPr txBox="1"/>
          <p:nvPr/>
        </p:nvSpPr>
        <p:spPr>
          <a:xfrm>
            <a:off x="10159469"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SEQUENCE DIAGRAM</a:t>
            </a:r>
            <a:endParaRPr lang="en-US" dirty="0"/>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4</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727197"/>
            <a:ext cx="13944565" cy="1015663"/>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DESIGN &amp; ARCHITECTURE</a:t>
            </a:r>
          </a:p>
        </p:txBody>
      </p:sp>
      <p:pic>
        <p:nvPicPr>
          <p:cNvPr id="2" name="Picture 1" descr="A logo of a company&#10;&#10;Description automatically generated">
            <a:extLst>
              <a:ext uri="{FF2B5EF4-FFF2-40B4-BE49-F238E27FC236}">
                <a16:creationId xmlns:a16="http://schemas.microsoft.com/office/drawing/2014/main" id="{67892E19-CF7A-7D29-B334-CF0BC486F5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50025" y="7192273"/>
            <a:ext cx="1534411" cy="1073903"/>
          </a:xfrm>
          <a:prstGeom prst="rect">
            <a:avLst/>
          </a:prstGeom>
        </p:spPr>
      </p:pic>
      <p:grpSp>
        <p:nvGrpSpPr>
          <p:cNvPr id="4" name="그룹 1004">
            <a:extLst>
              <a:ext uri="{FF2B5EF4-FFF2-40B4-BE49-F238E27FC236}">
                <a16:creationId xmlns:a16="http://schemas.microsoft.com/office/drawing/2014/main" id="{E59200EF-866B-3475-E71E-73DC249764FF}"/>
              </a:ext>
            </a:extLst>
          </p:cNvPr>
          <p:cNvGrpSpPr/>
          <p:nvPr/>
        </p:nvGrpSpPr>
        <p:grpSpPr>
          <a:xfrm>
            <a:off x="13224063" y="6182192"/>
            <a:ext cx="2701360" cy="732375"/>
            <a:chOff x="4872934" y="6182192"/>
            <a:chExt cx="2701360" cy="732375"/>
          </a:xfrm>
        </p:grpSpPr>
        <p:pic>
          <p:nvPicPr>
            <p:cNvPr id="5" name="Object 12">
              <a:extLst>
                <a:ext uri="{FF2B5EF4-FFF2-40B4-BE49-F238E27FC236}">
                  <a16:creationId xmlns:a16="http://schemas.microsoft.com/office/drawing/2014/main" id="{10ED693A-73F8-8938-5C78-2FCC3EB0E518}"/>
                </a:ext>
              </a:extLst>
            </p:cNvPr>
            <p:cNvPicPr>
              <a:picLocks noChangeAspect="1"/>
            </p:cNvPicPr>
            <p:nvPr/>
          </p:nvPicPr>
          <p:blipFill>
            <a:blip r:embed="rId5" cstate="print"/>
            <a:stretch>
              <a:fillRect/>
            </a:stretch>
          </p:blipFill>
          <p:spPr>
            <a:xfrm>
              <a:off x="4872934" y="6182192"/>
              <a:ext cx="2701360" cy="732375"/>
            </a:xfrm>
            <a:prstGeom prst="rect">
              <a:avLst/>
            </a:prstGeom>
          </p:spPr>
        </p:pic>
      </p:grpSp>
      <p:sp>
        <p:nvSpPr>
          <p:cNvPr id="7" name="Object 15">
            <a:extLst>
              <a:ext uri="{FF2B5EF4-FFF2-40B4-BE49-F238E27FC236}">
                <a16:creationId xmlns:a16="http://schemas.microsoft.com/office/drawing/2014/main" id="{F36D5699-A51E-C34E-29B5-80CB609421FC}"/>
              </a:ext>
            </a:extLst>
          </p:cNvPr>
          <p:cNvSpPr txBox="1"/>
          <p:nvPr/>
        </p:nvSpPr>
        <p:spPr>
          <a:xfrm>
            <a:off x="12922865"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CLASS DIAGRAM</a:t>
            </a:r>
            <a:endParaRPr lang="en-US" dirty="0"/>
          </a:p>
        </p:txBody>
      </p:sp>
    </p:spTree>
    <p:extLst>
      <p:ext uri="{BB962C8B-B14F-4D97-AF65-F5344CB8AC3E}">
        <p14:creationId xmlns:p14="http://schemas.microsoft.com/office/powerpoint/2010/main" val="3605959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529651"/>
            <a:ext cx="2716328" cy="1015663"/>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ACTIVITY DIAGRAM:</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SOCIETY REGISTRATION</a:t>
            </a:r>
            <a:endParaRPr lang="en-US" sz="16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1026" name="Picture 2">
            <a:extLst>
              <a:ext uri="{FF2B5EF4-FFF2-40B4-BE49-F238E27FC236}">
                <a16:creationId xmlns:a16="http://schemas.microsoft.com/office/drawing/2014/main" id="{4A0BD048-DBD4-1248-0785-8438D55E4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8638" y="354003"/>
            <a:ext cx="6152362" cy="94308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of a company&#10;&#10;Description automatically generated">
            <a:extLst>
              <a:ext uri="{FF2B5EF4-FFF2-40B4-BE49-F238E27FC236}">
                <a16:creationId xmlns:a16="http://schemas.microsoft.com/office/drawing/2014/main" id="{6BDDE84B-1B12-C465-2604-4DFFFB1DC0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39632" y="8361142"/>
            <a:ext cx="1534411" cy="1073903"/>
          </a:xfrm>
          <a:prstGeom prst="rect">
            <a:avLst/>
          </a:prstGeom>
        </p:spPr>
      </p:pic>
    </p:spTree>
    <p:extLst>
      <p:ext uri="{BB962C8B-B14F-4D97-AF65-F5344CB8AC3E}">
        <p14:creationId xmlns:p14="http://schemas.microsoft.com/office/powerpoint/2010/main" val="135696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698928"/>
            <a:ext cx="2716328" cy="677108"/>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ACTIVITY DIAGRAM:</a:t>
            </a:r>
          </a:p>
          <a:p>
            <a:pPr algn="ctr"/>
            <a:r>
              <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SEARCH SOCIETY</a:t>
            </a:r>
            <a:endParaRPr lang="en-US" sz="16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2050" name="Picture 2">
            <a:extLst>
              <a:ext uri="{FF2B5EF4-FFF2-40B4-BE49-F238E27FC236}">
                <a16:creationId xmlns:a16="http://schemas.microsoft.com/office/drawing/2014/main" id="{C713B454-3C73-54AB-6513-E7DA49CA6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367518"/>
            <a:ext cx="3657600" cy="941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40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698928"/>
            <a:ext cx="2716328" cy="677108"/>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ACTIVITY DIAGRAM:</a:t>
            </a:r>
          </a:p>
          <a:p>
            <a:pPr algn="ctr"/>
            <a:r>
              <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EVENT REGISTRATION</a:t>
            </a:r>
            <a:endParaRPr lang="en-US" sz="16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3074" name="Picture 2">
            <a:extLst>
              <a:ext uri="{FF2B5EF4-FFF2-40B4-BE49-F238E27FC236}">
                <a16:creationId xmlns:a16="http://schemas.microsoft.com/office/drawing/2014/main" id="{C290A62F-C31A-7E36-0B1A-3202F348C2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5814" y="566767"/>
            <a:ext cx="7456372" cy="915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3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621984"/>
            <a:ext cx="2716328" cy="830997"/>
          </a:xfrm>
          <a:prstGeom prst="rect">
            <a:avLst/>
          </a:prstGeom>
          <a:noFill/>
        </p:spPr>
        <p:txBody>
          <a:bodyPr wrap="square" rtlCol="0" anchor="ctr">
            <a:spAutoFit/>
          </a:bodyPr>
          <a:lstStyle/>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DESIGN:</a:t>
            </a:r>
          </a:p>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USE CASE</a:t>
            </a:r>
            <a:endPar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8" name="Picture 7">
            <a:extLst>
              <a:ext uri="{FF2B5EF4-FFF2-40B4-BE49-F238E27FC236}">
                <a16:creationId xmlns:a16="http://schemas.microsoft.com/office/drawing/2014/main" id="{C9983872-392B-B782-27EA-B7697C18467E}"/>
              </a:ext>
            </a:extLst>
          </p:cNvPr>
          <p:cNvPicPr>
            <a:picLocks noChangeAspect="1"/>
          </p:cNvPicPr>
          <p:nvPr/>
        </p:nvPicPr>
        <p:blipFill>
          <a:blip r:embed="rId5"/>
          <a:stretch>
            <a:fillRect/>
          </a:stretch>
        </p:blipFill>
        <p:spPr>
          <a:xfrm>
            <a:off x="3733800" y="431030"/>
            <a:ext cx="9601200" cy="9423654"/>
          </a:xfrm>
          <a:prstGeom prst="rect">
            <a:avLst/>
          </a:prstGeom>
        </p:spPr>
      </p:pic>
      <p:pic>
        <p:nvPicPr>
          <p:cNvPr id="10" name="Picture 9" descr="A logo of a company&#10;&#10;Description automatically generated">
            <a:extLst>
              <a:ext uri="{FF2B5EF4-FFF2-40B4-BE49-F238E27FC236}">
                <a16:creationId xmlns:a16="http://schemas.microsoft.com/office/drawing/2014/main" id="{CF88042D-3E27-8FC3-D417-A5E7538606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03140" y="8191500"/>
            <a:ext cx="1534411" cy="1073903"/>
          </a:xfrm>
          <a:prstGeom prst="rect">
            <a:avLst/>
          </a:prstGeom>
        </p:spPr>
      </p:pic>
    </p:spTree>
    <p:extLst>
      <p:ext uri="{BB962C8B-B14F-4D97-AF65-F5344CB8AC3E}">
        <p14:creationId xmlns:p14="http://schemas.microsoft.com/office/powerpoint/2010/main" val="67503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529651"/>
            <a:ext cx="2716328" cy="1015663"/>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SEQUENCE DIAGRAM:</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SOCIETY REGISTRATION</a:t>
            </a:r>
            <a:endPar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4098" name="Picture 2">
            <a:extLst>
              <a:ext uri="{FF2B5EF4-FFF2-40B4-BE49-F238E27FC236}">
                <a16:creationId xmlns:a16="http://schemas.microsoft.com/office/drawing/2014/main" id="{EBF71ED0-5525-C75C-CBFD-8BFA71C55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499" y="431030"/>
            <a:ext cx="9459474" cy="935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6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683539"/>
            <a:ext cx="2716328"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SEQUENCE DIAGRAM: SEARCH SOCIETY</a:t>
            </a: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5122" name="Picture 2">
            <a:extLst>
              <a:ext uri="{FF2B5EF4-FFF2-40B4-BE49-F238E27FC236}">
                <a16:creationId xmlns:a16="http://schemas.microsoft.com/office/drawing/2014/main" id="{46B61AE1-E3C8-F2FB-E5CB-74AA375DD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2190" y="661860"/>
            <a:ext cx="9761334" cy="896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09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683539"/>
            <a:ext cx="2716328"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SEQUENCE DIAGRAM: REGISTER EVENT</a:t>
            </a: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7170" name="Picture 2">
            <a:extLst>
              <a:ext uri="{FF2B5EF4-FFF2-40B4-BE49-F238E27FC236}">
                <a16:creationId xmlns:a16="http://schemas.microsoft.com/office/drawing/2014/main" id="{2A61B07B-8003-5799-3CAD-6030D8579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9915" y="791436"/>
            <a:ext cx="11430000" cy="83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7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431030"/>
            <a:ext cx="17039029" cy="9423654"/>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4085358" y="352146"/>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146412" y="806650"/>
            <a:ext cx="2716328" cy="461665"/>
          </a:xfrm>
          <a:prstGeom prst="rect">
            <a:avLst/>
          </a:prstGeom>
          <a:noFill/>
        </p:spPr>
        <p:txBody>
          <a:bodyPr wrap="square" rtlCol="0" anchor="ctr">
            <a:spAutoFit/>
          </a:bodyPr>
          <a:lstStyle/>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CLASS DIAGRAM</a:t>
            </a:r>
            <a:endPar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 name="Object 11">
            <a:extLst>
              <a:ext uri="{FF2B5EF4-FFF2-40B4-BE49-F238E27FC236}">
                <a16:creationId xmlns:a16="http://schemas.microsoft.com/office/drawing/2014/main" id="{B2C0984C-737C-0E89-3523-CE372BB3EB42}"/>
              </a:ext>
            </a:extLst>
          </p:cNvPr>
          <p:cNvSpPr txBox="1"/>
          <p:nvPr/>
        </p:nvSpPr>
        <p:spPr>
          <a:xfrm>
            <a:off x="1288144" y="1104142"/>
            <a:ext cx="2716328" cy="646331"/>
          </a:xfrm>
          <a:prstGeom prst="rect">
            <a:avLst/>
          </a:prstGeom>
          <a:noFill/>
        </p:spPr>
        <p:txBody>
          <a:bodyPr wrap="square" rtlCol="0" anchor="ctr">
            <a:spAutoFit/>
          </a:bodyPr>
          <a:lstStyle/>
          <a:p>
            <a:pPr algn="ctr"/>
            <a:r>
              <a:rPr lang="en-US" dirty="0">
                <a:solidFill>
                  <a:schemeClr val="bg1"/>
                </a:solidFill>
              </a:rPr>
              <a:t>MAIN SOCIETY PAGE FOR </a:t>
            </a:r>
            <a:br>
              <a:rPr lang="en-US" dirty="0">
                <a:solidFill>
                  <a:schemeClr val="bg1"/>
                </a:solidFill>
              </a:rPr>
            </a:br>
            <a:r>
              <a:rPr lang="en-US" dirty="0">
                <a:solidFill>
                  <a:schemeClr val="bg1"/>
                </a:solidFill>
              </a:rPr>
              <a:t>MENTOR</a:t>
            </a:r>
          </a:p>
        </p:txBody>
      </p:sp>
      <p:pic>
        <p:nvPicPr>
          <p:cNvPr id="2" name="Picture 1" descr="A logo of a company&#10;&#10;Description automatically generated">
            <a:extLst>
              <a:ext uri="{FF2B5EF4-FFF2-40B4-BE49-F238E27FC236}">
                <a16:creationId xmlns:a16="http://schemas.microsoft.com/office/drawing/2014/main" id="{5C3FC04B-A14F-1774-2616-3D433CF399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35400" y="8267700"/>
            <a:ext cx="1534411" cy="1073903"/>
          </a:xfrm>
          <a:prstGeom prst="rect">
            <a:avLst/>
          </a:prstGeom>
        </p:spPr>
      </p:pic>
      <p:pic>
        <p:nvPicPr>
          <p:cNvPr id="7" name="Picture 6">
            <a:extLst>
              <a:ext uri="{FF2B5EF4-FFF2-40B4-BE49-F238E27FC236}">
                <a16:creationId xmlns:a16="http://schemas.microsoft.com/office/drawing/2014/main" id="{F327EDC9-939F-3A28-EE0E-E08FE8295E01}"/>
              </a:ext>
            </a:extLst>
          </p:cNvPr>
          <p:cNvPicPr>
            <a:picLocks noChangeAspect="1"/>
          </p:cNvPicPr>
          <p:nvPr/>
        </p:nvPicPr>
        <p:blipFill>
          <a:blip r:embed="rId6"/>
          <a:stretch>
            <a:fillRect/>
          </a:stretch>
        </p:blipFill>
        <p:spPr>
          <a:xfrm>
            <a:off x="2646308" y="948909"/>
            <a:ext cx="11514142" cy="8233949"/>
          </a:xfrm>
          <a:prstGeom prst="rect">
            <a:avLst/>
          </a:prstGeom>
        </p:spPr>
      </p:pic>
    </p:spTree>
    <p:extLst>
      <p:ext uri="{BB962C8B-B14F-4D97-AF65-F5344CB8AC3E}">
        <p14:creationId xmlns:p14="http://schemas.microsoft.com/office/powerpoint/2010/main" val="157591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213951"/>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43121" y="1069531"/>
            <a:ext cx="2987961" cy="461665"/>
          </a:xfrm>
          <a:prstGeom prst="rect">
            <a:avLst/>
          </a:prstGeom>
          <a:noFill/>
        </p:spPr>
        <p:txBody>
          <a:bodyPr wrap="square" rtlCol="0" anchor="ctr">
            <a:spAutoFit/>
          </a:bodyPr>
          <a:lstStyle/>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ARCHITECTURE</a:t>
            </a:r>
            <a:endPar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8122955"/>
            <a:ext cx="1534411" cy="1073903"/>
          </a:xfrm>
          <a:prstGeom prst="rect">
            <a:avLst/>
          </a:prstGeom>
        </p:spPr>
      </p:pic>
      <p:sp>
        <p:nvSpPr>
          <p:cNvPr id="7" name="TextBox 6">
            <a:extLst>
              <a:ext uri="{FF2B5EF4-FFF2-40B4-BE49-F238E27FC236}">
                <a16:creationId xmlns:a16="http://schemas.microsoft.com/office/drawing/2014/main" id="{A460683D-0ADB-CF7A-6EA0-F18C519753E2}"/>
              </a:ext>
            </a:extLst>
          </p:cNvPr>
          <p:cNvSpPr txBox="1"/>
          <p:nvPr/>
        </p:nvSpPr>
        <p:spPr>
          <a:xfrm>
            <a:off x="1905000" y="2598564"/>
            <a:ext cx="6781800" cy="5262979"/>
          </a:xfrm>
          <a:prstGeom prst="rect">
            <a:avLst/>
          </a:prstGeom>
          <a:noFill/>
        </p:spPr>
        <p:txBody>
          <a:bodyPr wrap="square" rtlCol="0">
            <a:spAutoFit/>
          </a:bodyPr>
          <a:lstStyle/>
          <a:p>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The project is implemented using the Model-View-Controller (MVC) architecture to facilitate the maintainability and efficiency of the application. This pattern helps in segregating the codebase into three layers. This separation ensures that the application is maintainable and scalable. </a:t>
            </a:r>
          </a:p>
          <a:p>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The primary reason to implement this architecture was to address performance issues. A significant lag was observed after logging in, when only one class per user (student or mentor) was invoked. This bottleneck was solved by introducing the following model classes:-</a:t>
            </a:r>
          </a:p>
        </p:txBody>
      </p:sp>
      <p:sp>
        <p:nvSpPr>
          <p:cNvPr id="10" name="Object 28">
            <a:extLst>
              <a:ext uri="{FF2B5EF4-FFF2-40B4-BE49-F238E27FC236}">
                <a16:creationId xmlns:a16="http://schemas.microsoft.com/office/drawing/2014/main" id="{0D57526B-4287-D263-AFE3-E87FACF886C8}"/>
              </a:ext>
            </a:extLst>
          </p:cNvPr>
          <p:cNvSpPr txBox="1"/>
          <p:nvPr/>
        </p:nvSpPr>
        <p:spPr>
          <a:xfrm>
            <a:off x="2166198" y="1300510"/>
            <a:ext cx="5266254" cy="938719"/>
          </a:xfrm>
          <a:prstGeom prst="rect">
            <a:avLst/>
          </a:prstGeom>
          <a:noFill/>
        </p:spPr>
        <p:txBody>
          <a:bodyPr wrap="square" rtlCol="0" anchor="ctr">
            <a:spAutoFit/>
          </a:bodyPr>
          <a:lstStyle/>
          <a:p>
            <a:r>
              <a:rPr lang="en-US" sz="55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ARCHITECTURE</a:t>
            </a:r>
            <a:endParaRPr lang="en-US"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aphicFrame>
        <p:nvGraphicFramePr>
          <p:cNvPr id="12" name="Table 11">
            <a:extLst>
              <a:ext uri="{FF2B5EF4-FFF2-40B4-BE49-F238E27FC236}">
                <a16:creationId xmlns:a16="http://schemas.microsoft.com/office/drawing/2014/main" id="{E1F4AA67-C302-396A-C2FE-C24FFAE19B70}"/>
              </a:ext>
            </a:extLst>
          </p:cNvPr>
          <p:cNvGraphicFramePr>
            <a:graphicFrameLocks noGrp="1"/>
          </p:cNvGraphicFramePr>
          <p:nvPr>
            <p:extLst>
              <p:ext uri="{D42A27DB-BD31-4B8C-83A1-F6EECF244321}">
                <p14:modId xmlns:p14="http://schemas.microsoft.com/office/powerpoint/2010/main" val="2028026288"/>
              </p:ext>
            </p:extLst>
          </p:nvPr>
        </p:nvGraphicFramePr>
        <p:xfrm>
          <a:off x="1905000" y="8014124"/>
          <a:ext cx="10058400" cy="9144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638551998"/>
                    </a:ext>
                  </a:extLst>
                </a:gridCol>
                <a:gridCol w="2514600">
                  <a:extLst>
                    <a:ext uri="{9D8B030D-6E8A-4147-A177-3AD203B41FA5}">
                      <a16:colId xmlns:a16="http://schemas.microsoft.com/office/drawing/2014/main" val="285996544"/>
                    </a:ext>
                  </a:extLst>
                </a:gridCol>
                <a:gridCol w="2514600">
                  <a:extLst>
                    <a:ext uri="{9D8B030D-6E8A-4147-A177-3AD203B41FA5}">
                      <a16:colId xmlns:a16="http://schemas.microsoft.com/office/drawing/2014/main" val="685786056"/>
                    </a:ext>
                  </a:extLst>
                </a:gridCol>
                <a:gridCol w="2514600">
                  <a:extLst>
                    <a:ext uri="{9D8B030D-6E8A-4147-A177-3AD203B41FA5}">
                      <a16:colId xmlns:a16="http://schemas.microsoft.com/office/drawing/2014/main" val="2174527965"/>
                    </a:ext>
                  </a:extLst>
                </a:gridCol>
              </a:tblGrid>
              <a:tr h="370840">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Announcement</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Event</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Member</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Mentor</a:t>
                      </a:r>
                    </a:p>
                  </a:txBody>
                  <a:tcPr>
                    <a:solidFill>
                      <a:schemeClr val="bg1"/>
                    </a:solidFill>
                  </a:tcPr>
                </a:tc>
                <a:extLst>
                  <a:ext uri="{0D108BD9-81ED-4DB2-BD59-A6C34878D82A}">
                    <a16:rowId xmlns:a16="http://schemas.microsoft.com/office/drawing/2014/main" val="3809000697"/>
                  </a:ext>
                </a:extLst>
              </a:tr>
              <a:tr h="370840">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Society</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Student</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User</a:t>
                      </a:r>
                    </a:p>
                  </a:txBody>
                  <a:tcPr>
                    <a:solidFill>
                      <a:schemeClr val="bg1"/>
                    </a:solidFill>
                  </a:tcPr>
                </a:tc>
                <a:tc>
                  <a:txBody>
                    <a:bodyPr/>
                    <a:lstStyle/>
                    <a:p>
                      <a:pPr marL="285750" indent="-285750">
                        <a:buFont typeface="Arial" panose="020B0604020202020204" pitchFamily="34" charset="0"/>
                        <a:buChar char="•"/>
                      </a:pPr>
                      <a:r>
                        <a:rPr lang="en-US" sz="2400" b="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Utility</a:t>
                      </a:r>
                    </a:p>
                  </a:txBody>
                  <a:tcPr>
                    <a:solidFill>
                      <a:schemeClr val="bg1"/>
                    </a:solidFill>
                  </a:tcPr>
                </a:tc>
                <a:extLst>
                  <a:ext uri="{0D108BD9-81ED-4DB2-BD59-A6C34878D82A}">
                    <a16:rowId xmlns:a16="http://schemas.microsoft.com/office/drawing/2014/main" val="2085960393"/>
                  </a:ext>
                </a:extLst>
              </a:tr>
            </a:tbl>
          </a:graphicData>
        </a:graphic>
      </p:graphicFrame>
      <p:pic>
        <p:nvPicPr>
          <p:cNvPr id="15" name="Picture 14">
            <a:extLst>
              <a:ext uri="{FF2B5EF4-FFF2-40B4-BE49-F238E27FC236}">
                <a16:creationId xmlns:a16="http://schemas.microsoft.com/office/drawing/2014/main" id="{540E8F33-A027-8E74-398C-EA14A57DB319}"/>
              </a:ext>
            </a:extLst>
          </p:cNvPr>
          <p:cNvPicPr>
            <a:picLocks noChangeAspect="1"/>
          </p:cNvPicPr>
          <p:nvPr/>
        </p:nvPicPr>
        <p:blipFill>
          <a:blip r:embed="rId6"/>
          <a:stretch>
            <a:fillRect/>
          </a:stretch>
        </p:blipFill>
        <p:spPr>
          <a:xfrm>
            <a:off x="8716297" y="1937851"/>
            <a:ext cx="8644282" cy="5184205"/>
          </a:xfrm>
          <a:prstGeom prst="rect">
            <a:avLst/>
          </a:prstGeom>
        </p:spPr>
      </p:pic>
    </p:spTree>
    <p:extLst>
      <p:ext uri="{BB962C8B-B14F-4D97-AF65-F5344CB8AC3E}">
        <p14:creationId xmlns:p14="http://schemas.microsoft.com/office/powerpoint/2010/main" val="383996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568441"/>
            <a:ext cx="17039029" cy="9148833"/>
            <a:chOff x="623343" y="568441"/>
            <a:chExt cx="17039029" cy="9148833"/>
          </a:xfrm>
        </p:grpSpPr>
        <p:pic>
          <p:nvPicPr>
            <p:cNvPr id="6" name="Object 5"/>
            <p:cNvPicPr>
              <a:picLocks noChangeAspect="1"/>
            </p:cNvPicPr>
            <p:nvPr/>
          </p:nvPicPr>
          <p:blipFill>
            <a:blip r:embed="rId3" cstate="print"/>
            <a:stretch>
              <a:fillRect/>
            </a:stretch>
          </p:blipFill>
          <p:spPr>
            <a:xfrm>
              <a:off x="623343" y="568441"/>
              <a:ext cx="17039029" cy="9148833"/>
            </a:xfrm>
            <a:prstGeom prst="rect">
              <a:avLst/>
            </a:prstGeom>
          </p:spPr>
        </p:pic>
      </p:grpSp>
      <p:grpSp>
        <p:nvGrpSpPr>
          <p:cNvPr id="1003" name="그룹 1003"/>
          <p:cNvGrpSpPr/>
          <p:nvPr/>
        </p:nvGrpSpPr>
        <p:grpSpPr>
          <a:xfrm>
            <a:off x="7187004" y="2039468"/>
            <a:ext cx="2666667" cy="14286"/>
            <a:chOff x="7187004" y="2039468"/>
            <a:chExt cx="2666667" cy="14286"/>
          </a:xfrm>
        </p:grpSpPr>
        <p:pic>
          <p:nvPicPr>
            <p:cNvPr id="10" name="Object 9"/>
            <p:cNvPicPr>
              <a:picLocks noChangeAspect="1"/>
            </p:cNvPicPr>
            <p:nvPr/>
          </p:nvPicPr>
          <p:blipFill>
            <a:blip r:embed="rId4" cstate="print"/>
            <a:stretch>
              <a:fillRect/>
            </a:stretch>
          </p:blipFill>
          <p:spPr>
            <a:xfrm>
              <a:off x="7187004" y="2039468"/>
              <a:ext cx="2666667" cy="14286"/>
            </a:xfrm>
            <a:prstGeom prst="rect">
              <a:avLst/>
            </a:prstGeom>
          </p:spPr>
        </p:pic>
      </p:grpSp>
      <p:sp>
        <p:nvSpPr>
          <p:cNvPr id="12" name="Object 12"/>
          <p:cNvSpPr txBox="1"/>
          <p:nvPr/>
        </p:nvSpPr>
        <p:spPr>
          <a:xfrm>
            <a:off x="8139106" y="1483771"/>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01</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3" name="Object 13"/>
          <p:cNvSpPr txBox="1"/>
          <p:nvPr/>
        </p:nvSpPr>
        <p:spPr>
          <a:xfrm>
            <a:off x="6660401" y="2199342"/>
            <a:ext cx="3719880" cy="861774"/>
          </a:xfrm>
          <a:prstGeom prst="rect">
            <a:avLst/>
          </a:prstGeom>
          <a:noFill/>
        </p:spPr>
        <p:txBody>
          <a:bodyPr wrap="square" rtlCol="0" anchor="ctr">
            <a:spAutoFit/>
          </a:bodyPr>
          <a:lstStyle/>
          <a:p>
            <a:pPr algn="ctr"/>
            <a:r>
              <a:rPr lang="en-US" sz="32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Intro</a:t>
            </a:r>
            <a:endParaRPr lang="en-US" sz="23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ct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4" name="Object 14"/>
          <p:cNvSpPr txBox="1"/>
          <p:nvPr/>
        </p:nvSpPr>
        <p:spPr>
          <a:xfrm>
            <a:off x="6464553" y="2922616"/>
            <a:ext cx="3915728" cy="369332"/>
          </a:xfrm>
          <a:prstGeom prst="rect">
            <a:avLst/>
          </a:prstGeom>
          <a:noFill/>
        </p:spPr>
        <p:txBody>
          <a:bodyPr wrap="square" rtlCol="0" anchor="ctr">
            <a:spAutoFit/>
          </a:bodyPr>
          <a:lstStyle/>
          <a:p>
            <a:pPr algn="ct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 Modules</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4" name="그룹 1004"/>
          <p:cNvGrpSpPr/>
          <p:nvPr/>
        </p:nvGrpSpPr>
        <p:grpSpPr>
          <a:xfrm>
            <a:off x="7187004" y="4860187"/>
            <a:ext cx="2666667" cy="14286"/>
            <a:chOff x="7187004" y="4860187"/>
            <a:chExt cx="2666667" cy="14286"/>
          </a:xfrm>
        </p:grpSpPr>
        <p:pic>
          <p:nvPicPr>
            <p:cNvPr id="16" name="Object 15"/>
            <p:cNvPicPr>
              <a:picLocks noChangeAspect="1"/>
            </p:cNvPicPr>
            <p:nvPr/>
          </p:nvPicPr>
          <p:blipFill>
            <a:blip r:embed="rId4" cstate="print"/>
            <a:stretch>
              <a:fillRect/>
            </a:stretch>
          </p:blipFill>
          <p:spPr>
            <a:xfrm>
              <a:off x="7187004" y="4860187"/>
              <a:ext cx="2666667" cy="14286"/>
            </a:xfrm>
            <a:prstGeom prst="rect">
              <a:avLst/>
            </a:prstGeom>
          </p:spPr>
        </p:pic>
      </p:grpSp>
      <p:sp>
        <p:nvSpPr>
          <p:cNvPr id="18" name="Object 18"/>
          <p:cNvSpPr txBox="1"/>
          <p:nvPr/>
        </p:nvSpPr>
        <p:spPr>
          <a:xfrm>
            <a:off x="8139106" y="4304495"/>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04</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9" name="Object 19"/>
          <p:cNvSpPr txBox="1"/>
          <p:nvPr/>
        </p:nvSpPr>
        <p:spPr>
          <a:xfrm>
            <a:off x="6614047" y="5050834"/>
            <a:ext cx="3812575" cy="800219"/>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Design &amp; Architecture</a:t>
            </a:r>
          </a:p>
          <a:p>
            <a:pPr algn="ct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0" name="Object 20"/>
          <p:cNvSpPr txBox="1"/>
          <p:nvPr/>
        </p:nvSpPr>
        <p:spPr>
          <a:xfrm>
            <a:off x="6562473" y="5815726"/>
            <a:ext cx="3915728" cy="1200329"/>
          </a:xfrm>
          <a:prstGeom prst="rect">
            <a:avLst/>
          </a:prstGeom>
          <a:noFill/>
        </p:spPr>
        <p:txBody>
          <a:bodyPr wrap="square" rtlCol="0" anchor="ctr">
            <a:spAutoFit/>
          </a:bodyPr>
          <a:lstStyle/>
          <a:p>
            <a:pPr marL="285750" indent="-285750" algn="ctr">
              <a:buFontTx/>
              <a:buChar char="-"/>
            </a:pP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Activity Diagram.</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Use Case Diagram</a:t>
            </a: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Sequence Diagram.</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Class Diagram</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5" name="그룹 1005"/>
          <p:cNvGrpSpPr/>
          <p:nvPr/>
        </p:nvGrpSpPr>
        <p:grpSpPr>
          <a:xfrm>
            <a:off x="10399665" y="2039465"/>
            <a:ext cx="2666667" cy="14286"/>
            <a:chOff x="10399665" y="2039465"/>
            <a:chExt cx="2666667" cy="14286"/>
          </a:xfrm>
        </p:grpSpPr>
        <p:pic>
          <p:nvPicPr>
            <p:cNvPr id="22" name="Object 21"/>
            <p:cNvPicPr>
              <a:picLocks noChangeAspect="1"/>
            </p:cNvPicPr>
            <p:nvPr/>
          </p:nvPicPr>
          <p:blipFill>
            <a:blip r:embed="rId4" cstate="print"/>
            <a:stretch>
              <a:fillRect/>
            </a:stretch>
          </p:blipFill>
          <p:spPr>
            <a:xfrm>
              <a:off x="10399665" y="2039465"/>
              <a:ext cx="2666667" cy="14286"/>
            </a:xfrm>
            <a:prstGeom prst="rect">
              <a:avLst/>
            </a:prstGeom>
          </p:spPr>
        </p:pic>
      </p:grpSp>
      <p:sp>
        <p:nvSpPr>
          <p:cNvPr id="24" name="Object 24"/>
          <p:cNvSpPr txBox="1"/>
          <p:nvPr/>
        </p:nvSpPr>
        <p:spPr>
          <a:xfrm>
            <a:off x="11351791" y="1483771"/>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02</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5" name="Object 25"/>
          <p:cNvSpPr txBox="1"/>
          <p:nvPr/>
        </p:nvSpPr>
        <p:spPr>
          <a:xfrm>
            <a:off x="10132086" y="2153175"/>
            <a:ext cx="3201767" cy="954107"/>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Advantages &amp; Constratints</a:t>
            </a:r>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6" name="Object 26"/>
          <p:cNvSpPr txBox="1"/>
          <p:nvPr/>
        </p:nvSpPr>
        <p:spPr>
          <a:xfrm>
            <a:off x="9775134" y="3276378"/>
            <a:ext cx="3915728" cy="646331"/>
          </a:xfrm>
          <a:prstGeom prst="rect">
            <a:avLst/>
          </a:prstGeom>
          <a:noFill/>
        </p:spPr>
        <p:txBody>
          <a:bodyPr wrap="square" rtlCol="0" anchor="ctr">
            <a:spAutoFit/>
          </a:bodyPr>
          <a:lstStyle/>
          <a:p>
            <a:pPr algn="ct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Advantages</a:t>
            </a:r>
            <a:endPar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ct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-Constraints</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6" name="그룹 1006"/>
          <p:cNvGrpSpPr/>
          <p:nvPr/>
        </p:nvGrpSpPr>
        <p:grpSpPr>
          <a:xfrm>
            <a:off x="10399665" y="4860184"/>
            <a:ext cx="2666667" cy="14286"/>
            <a:chOff x="10399665" y="4860184"/>
            <a:chExt cx="2666667" cy="14286"/>
          </a:xfrm>
        </p:grpSpPr>
        <p:pic>
          <p:nvPicPr>
            <p:cNvPr id="28" name="Object 27"/>
            <p:cNvPicPr>
              <a:picLocks noChangeAspect="1"/>
            </p:cNvPicPr>
            <p:nvPr/>
          </p:nvPicPr>
          <p:blipFill>
            <a:blip r:embed="rId4" cstate="print"/>
            <a:stretch>
              <a:fillRect/>
            </a:stretch>
          </p:blipFill>
          <p:spPr>
            <a:xfrm>
              <a:off x="10399665" y="4860184"/>
              <a:ext cx="2666667" cy="14286"/>
            </a:xfrm>
            <a:prstGeom prst="rect">
              <a:avLst/>
            </a:prstGeom>
          </p:spPr>
        </p:pic>
      </p:grpSp>
      <p:sp>
        <p:nvSpPr>
          <p:cNvPr id="30" name="Object 30"/>
          <p:cNvSpPr txBox="1"/>
          <p:nvPr/>
        </p:nvSpPr>
        <p:spPr>
          <a:xfrm>
            <a:off x="11351791" y="4304485"/>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05</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1" name="Object 31"/>
          <p:cNvSpPr txBox="1"/>
          <p:nvPr/>
        </p:nvSpPr>
        <p:spPr>
          <a:xfrm>
            <a:off x="10132086" y="5050834"/>
            <a:ext cx="3201767" cy="800219"/>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Implementation</a:t>
            </a:r>
            <a:endParaRPr lang="en-US" sz="23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ct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2" name="Object 32"/>
          <p:cNvSpPr txBox="1"/>
          <p:nvPr/>
        </p:nvSpPr>
        <p:spPr>
          <a:xfrm>
            <a:off x="9775134" y="5820099"/>
            <a:ext cx="3915728" cy="1200329"/>
          </a:xfrm>
          <a:prstGeom prst="rect">
            <a:avLst/>
          </a:prstGeom>
          <a:noFill/>
        </p:spPr>
        <p:txBody>
          <a:bodyPr wrap="square" rtlCol="0" anchor="ctr">
            <a:spAutoFit/>
          </a:bodyPr>
          <a:lstStyle/>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Student</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Mentor</a:t>
            </a:r>
          </a:p>
          <a:p>
            <a:pPr algn="ctr"/>
            <a:b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b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7" name="그룹 1007"/>
          <p:cNvGrpSpPr/>
          <p:nvPr/>
        </p:nvGrpSpPr>
        <p:grpSpPr>
          <a:xfrm>
            <a:off x="13612326" y="2039465"/>
            <a:ext cx="2666667" cy="14286"/>
            <a:chOff x="13612326" y="2039465"/>
            <a:chExt cx="2666667" cy="14286"/>
          </a:xfrm>
        </p:grpSpPr>
        <p:pic>
          <p:nvPicPr>
            <p:cNvPr id="34" name="Object 33"/>
            <p:cNvPicPr>
              <a:picLocks noChangeAspect="1"/>
            </p:cNvPicPr>
            <p:nvPr/>
          </p:nvPicPr>
          <p:blipFill>
            <a:blip r:embed="rId4" cstate="print"/>
            <a:stretch>
              <a:fillRect/>
            </a:stretch>
          </p:blipFill>
          <p:spPr>
            <a:xfrm>
              <a:off x="13612326" y="2039465"/>
              <a:ext cx="2666667" cy="14286"/>
            </a:xfrm>
            <a:prstGeom prst="rect">
              <a:avLst/>
            </a:prstGeom>
          </p:spPr>
        </p:pic>
      </p:grpSp>
      <p:sp>
        <p:nvSpPr>
          <p:cNvPr id="36" name="Object 36"/>
          <p:cNvSpPr txBox="1"/>
          <p:nvPr/>
        </p:nvSpPr>
        <p:spPr>
          <a:xfrm>
            <a:off x="14564458" y="1483771"/>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03</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7" name="Object 37"/>
          <p:cNvSpPr txBox="1"/>
          <p:nvPr/>
        </p:nvSpPr>
        <p:spPr>
          <a:xfrm>
            <a:off x="13344753" y="2153175"/>
            <a:ext cx="3201767" cy="954107"/>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Non-Functional Requirements</a:t>
            </a:r>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38" name="Object 38"/>
          <p:cNvSpPr txBox="1"/>
          <p:nvPr/>
        </p:nvSpPr>
        <p:spPr>
          <a:xfrm>
            <a:off x="12987795" y="3272002"/>
            <a:ext cx="3915728" cy="646331"/>
          </a:xfrm>
          <a:prstGeom prst="rect">
            <a:avLst/>
          </a:prstGeom>
          <a:noFill/>
        </p:spPr>
        <p:txBody>
          <a:bodyPr wrap="square" rtlCol="0" anchor="ctr">
            <a:spAutoFit/>
          </a:bodyPr>
          <a:lstStyle/>
          <a:p>
            <a:pPr marL="285750" indent="-285750" algn="ctr">
              <a:buFontTx/>
              <a:buChar char="-"/>
            </a:pP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Performance</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Usability</a:t>
            </a:r>
            <a:endPar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8" name="그룹 1008"/>
          <p:cNvGrpSpPr/>
          <p:nvPr/>
        </p:nvGrpSpPr>
        <p:grpSpPr>
          <a:xfrm>
            <a:off x="13612326" y="4860184"/>
            <a:ext cx="2666667" cy="14286"/>
            <a:chOff x="13612326" y="4860184"/>
            <a:chExt cx="2666667" cy="14286"/>
          </a:xfrm>
        </p:grpSpPr>
        <p:pic>
          <p:nvPicPr>
            <p:cNvPr id="40" name="Object 39"/>
            <p:cNvPicPr>
              <a:picLocks noChangeAspect="1"/>
            </p:cNvPicPr>
            <p:nvPr/>
          </p:nvPicPr>
          <p:blipFill>
            <a:blip r:embed="rId4" cstate="print"/>
            <a:stretch>
              <a:fillRect/>
            </a:stretch>
          </p:blipFill>
          <p:spPr>
            <a:xfrm>
              <a:off x="13612326" y="4860184"/>
              <a:ext cx="2666667" cy="14286"/>
            </a:xfrm>
            <a:prstGeom prst="rect">
              <a:avLst/>
            </a:prstGeom>
          </p:spPr>
        </p:pic>
      </p:grpSp>
      <p:sp>
        <p:nvSpPr>
          <p:cNvPr id="45" name="Object 45"/>
          <p:cNvSpPr txBox="1"/>
          <p:nvPr/>
        </p:nvSpPr>
        <p:spPr>
          <a:xfrm>
            <a:off x="14564458" y="4304485"/>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06</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6" name="Object 46"/>
          <p:cNvSpPr txBox="1"/>
          <p:nvPr/>
        </p:nvSpPr>
        <p:spPr>
          <a:xfrm>
            <a:off x="13344753" y="5039266"/>
            <a:ext cx="3201767" cy="523220"/>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Work Divison</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7" name="Object 47"/>
          <p:cNvSpPr txBox="1"/>
          <p:nvPr/>
        </p:nvSpPr>
        <p:spPr>
          <a:xfrm>
            <a:off x="12987795" y="5677224"/>
            <a:ext cx="3915728" cy="1477328"/>
          </a:xfrm>
          <a:prstGeom prst="rect">
            <a:avLst/>
          </a:prstGeom>
          <a:noFill/>
        </p:spPr>
        <p:txBody>
          <a:bodyPr wrap="square" rtlCol="0" anchor="ctr">
            <a:spAutoFit/>
          </a:bodyPr>
          <a:lstStyle/>
          <a:p>
            <a:pPr algn="ct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lgn="ctr">
              <a:buFontTx/>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Iteration 1</a:t>
            </a:r>
          </a:p>
          <a:p>
            <a:pPr marL="285750" indent="-285750" algn="ctr">
              <a:buFontTx/>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Iteration 2</a:t>
            </a:r>
          </a:p>
          <a:p>
            <a:pPr marL="285750" indent="-285750" algn="ctr">
              <a:buFontTx/>
              <a:buChar char="-"/>
            </a:pPr>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Iteration 3</a:t>
            </a:r>
          </a:p>
          <a:p>
            <a:pPr algn="ct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10" name="그룹 1010"/>
          <p:cNvGrpSpPr/>
          <p:nvPr/>
        </p:nvGrpSpPr>
        <p:grpSpPr>
          <a:xfrm>
            <a:off x="1116340" y="421102"/>
            <a:ext cx="2826656" cy="1503992"/>
            <a:chOff x="1116340" y="421102"/>
            <a:chExt cx="2826656" cy="1503992"/>
          </a:xfrm>
        </p:grpSpPr>
        <p:pic>
          <p:nvPicPr>
            <p:cNvPr id="49" name="Object 48"/>
            <p:cNvPicPr>
              <a:picLocks noChangeAspect="1"/>
            </p:cNvPicPr>
            <p:nvPr/>
          </p:nvPicPr>
          <p:blipFill>
            <a:blip r:embed="rId5" cstate="print"/>
            <a:stretch>
              <a:fillRect/>
            </a:stretch>
          </p:blipFill>
          <p:spPr>
            <a:xfrm>
              <a:off x="1116340" y="421102"/>
              <a:ext cx="2826656" cy="1503992"/>
            </a:xfrm>
            <a:prstGeom prst="rect">
              <a:avLst/>
            </a:prstGeom>
          </p:spPr>
        </p:pic>
      </p:grpSp>
      <p:sp>
        <p:nvSpPr>
          <p:cNvPr id="51" name="Object 51"/>
          <p:cNvSpPr txBox="1"/>
          <p:nvPr/>
        </p:nvSpPr>
        <p:spPr>
          <a:xfrm>
            <a:off x="1041578" y="928444"/>
            <a:ext cx="2987961" cy="384721"/>
          </a:xfrm>
          <a:prstGeom prst="rect">
            <a:avLst/>
          </a:prstGeom>
          <a:noFill/>
        </p:spPr>
        <p:txBody>
          <a:bodyPr wrap="square" rtlCol="0" anchor="ctr">
            <a:spAutoFit/>
          </a:bodyPr>
          <a:lstStyle/>
          <a:p>
            <a:pPr algn="ctr"/>
            <a:r>
              <a:rPr lang="en-US" sz="1900" kern="0" spc="100" dirty="0">
                <a:solidFill>
                  <a:srgbClr val="FFFFFF"/>
                </a:solidFill>
                <a:latin typeface="Pretendard Medium" pitchFamily="34" charset="0"/>
                <a:cs typeface="Pretendard Medium" pitchFamily="34" charset="0"/>
              </a:rPr>
              <a:t>CAMPUS NEX</a:t>
            </a:r>
          </a:p>
        </p:txBody>
      </p:sp>
      <p:sp>
        <p:nvSpPr>
          <p:cNvPr id="52" name="Object 52"/>
          <p:cNvSpPr txBox="1"/>
          <p:nvPr/>
        </p:nvSpPr>
        <p:spPr>
          <a:xfrm>
            <a:off x="397183" y="4592669"/>
            <a:ext cx="6854331"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CONTENTS</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11" name="그룹 1011"/>
          <p:cNvGrpSpPr/>
          <p:nvPr/>
        </p:nvGrpSpPr>
        <p:grpSpPr>
          <a:xfrm>
            <a:off x="10496135" y="7448755"/>
            <a:ext cx="2666667" cy="14286"/>
            <a:chOff x="10496135" y="7448755"/>
            <a:chExt cx="2666667" cy="14286"/>
          </a:xfrm>
        </p:grpSpPr>
        <p:pic>
          <p:nvPicPr>
            <p:cNvPr id="54" name="Object 53"/>
            <p:cNvPicPr>
              <a:picLocks noChangeAspect="1"/>
            </p:cNvPicPr>
            <p:nvPr/>
          </p:nvPicPr>
          <p:blipFill>
            <a:blip r:embed="rId4" cstate="print"/>
            <a:stretch>
              <a:fillRect/>
            </a:stretch>
          </p:blipFill>
          <p:spPr>
            <a:xfrm>
              <a:off x="10496135" y="7448755"/>
              <a:ext cx="2666667" cy="14286"/>
            </a:xfrm>
            <a:prstGeom prst="rect">
              <a:avLst/>
            </a:prstGeom>
          </p:spPr>
        </p:pic>
      </p:grpSp>
      <p:sp>
        <p:nvSpPr>
          <p:cNvPr id="56" name="Object 56"/>
          <p:cNvSpPr txBox="1"/>
          <p:nvPr/>
        </p:nvSpPr>
        <p:spPr>
          <a:xfrm>
            <a:off x="11448268" y="6893056"/>
            <a:ext cx="762456" cy="461665"/>
          </a:xfrm>
          <a:prstGeom prst="rect">
            <a:avLst/>
          </a:prstGeom>
          <a:noFill/>
        </p:spPr>
        <p:txBody>
          <a:bodyPr wrap="square" rtlCol="0" anchor="ctr">
            <a:spAutoFit/>
          </a:bodyPr>
          <a:lstStyle/>
          <a:p>
            <a:pPr algn="ctr"/>
            <a:r>
              <a:rPr lang="en-US" sz="24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rPr>
              <a:t>07</a:t>
            </a:r>
            <a:endParaRPr lang="en-US" sz="2000" dirty="0">
              <a:solidFill>
                <a:srgbClr val="4A5BA3"/>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7" name="Object 57"/>
          <p:cNvSpPr txBox="1"/>
          <p:nvPr/>
        </p:nvSpPr>
        <p:spPr>
          <a:xfrm>
            <a:off x="10228563" y="7777905"/>
            <a:ext cx="3201767" cy="523220"/>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8" name="Object 58"/>
          <p:cNvSpPr txBox="1"/>
          <p:nvPr/>
        </p:nvSpPr>
        <p:spPr>
          <a:xfrm>
            <a:off x="9871582" y="8379294"/>
            <a:ext cx="3915728" cy="923330"/>
          </a:xfrm>
          <a:prstGeom prst="rect">
            <a:avLst/>
          </a:prstGeom>
          <a:noFill/>
        </p:spPr>
        <p:txBody>
          <a:bodyPr wrap="square" rtlCol="0" anchor="ctr">
            <a:spAutoFit/>
          </a:bodyPr>
          <a:lstStyle/>
          <a:p>
            <a:pPr marL="285750" indent="-285750" algn="ctr">
              <a:buFontTx/>
              <a:buChar char="-"/>
            </a:pPr>
            <a:r>
              <a:rPr lang="en-US" sz="1800" dirty="0" err="1">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Kalsoom</a:t>
            </a:r>
            <a:r>
              <a:rPr lang="en-US" sz="1800"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 Tariq</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Haris Sohail</a:t>
            </a:r>
          </a:p>
          <a:p>
            <a:pPr marL="285750" indent="-285750" algn="ctr">
              <a:buFontTx/>
              <a:buChar char="-"/>
            </a:pPr>
            <a:r>
              <a:rPr lang="en-US" dirty="0">
                <a:solidFill>
                  <a:srgbClr val="2C2C2C"/>
                </a:solidFill>
                <a:latin typeface="Nirmala UI Semilight" panose="020B0402040204020203" pitchFamily="34" charset="0"/>
                <a:ea typeface="Nirmala UI Semilight" panose="020B0402040204020203" pitchFamily="34" charset="0"/>
                <a:cs typeface="Nirmala UI Semilight" panose="020B0402040204020203" pitchFamily="34" charset="0"/>
              </a:rPr>
              <a:t>Aimen Safdar</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2" name="Picture 1" descr="A logo of a company&#10;&#10;Description automatically generated">
            <a:extLst>
              <a:ext uri="{FF2B5EF4-FFF2-40B4-BE49-F238E27FC236}">
                <a16:creationId xmlns:a16="http://schemas.microsoft.com/office/drawing/2014/main" id="{18F4362E-DB86-62BF-46A3-4373599962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39632" y="8643371"/>
            <a:ext cx="1534411" cy="10739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IMPLEMENTATION</a:t>
            </a:r>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MENTOR</a:t>
            </a:r>
            <a:endParaRPr lang="en-US" dirty="0"/>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54264"/>
            <a:ext cx="3303756" cy="369332"/>
          </a:xfrm>
          <a:prstGeom prst="rect">
            <a:avLst/>
          </a:prstGeom>
          <a:noFill/>
        </p:spPr>
        <p:txBody>
          <a:bodyPr wrap="square" rtlCol="0" anchor="ctr">
            <a:spAutoFit/>
          </a:bodyPr>
          <a:lstStyle/>
          <a:p>
            <a:pPr algn="ctr"/>
            <a:r>
              <a:rPr lang="en-US" dirty="0"/>
              <a:t>MEMBER</a:t>
            </a:r>
          </a:p>
        </p:txBody>
      </p:sp>
      <p:grpSp>
        <p:nvGrpSpPr>
          <p:cNvPr id="1006" name="그룹 1006"/>
          <p:cNvGrpSpPr/>
          <p:nvPr/>
        </p:nvGrpSpPr>
        <p:grpSpPr>
          <a:xfrm>
            <a:off x="10460686" y="6182192"/>
            <a:ext cx="2701360" cy="732375"/>
            <a:chOff x="10460686" y="6182192"/>
            <a:chExt cx="2701360" cy="732375"/>
          </a:xfrm>
        </p:grpSpPr>
        <p:pic>
          <p:nvPicPr>
            <p:cNvPr id="21" name="Object 20"/>
            <p:cNvPicPr>
              <a:picLocks noChangeAspect="1"/>
            </p:cNvPicPr>
            <p:nvPr/>
          </p:nvPicPr>
          <p:blipFill>
            <a:blip r:embed="rId5" cstate="print"/>
            <a:stretch>
              <a:fillRect/>
            </a:stretch>
          </p:blipFill>
          <p:spPr>
            <a:xfrm>
              <a:off x="10460686" y="6182192"/>
              <a:ext cx="2701360" cy="732375"/>
            </a:xfrm>
            <a:prstGeom prst="rect">
              <a:avLst/>
            </a:prstGeom>
          </p:spPr>
        </p:pic>
      </p:grpSp>
      <p:sp>
        <p:nvSpPr>
          <p:cNvPr id="23" name="Object 23"/>
          <p:cNvSpPr txBox="1"/>
          <p:nvPr/>
        </p:nvSpPr>
        <p:spPr>
          <a:xfrm>
            <a:off x="10159469"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STUDENT</a:t>
            </a:r>
            <a:endParaRPr lang="en-US" dirty="0"/>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5.</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727197"/>
            <a:ext cx="13944565" cy="1015663"/>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IMPLEMENTATION</a:t>
            </a:r>
          </a:p>
        </p:txBody>
      </p:sp>
      <p:pic>
        <p:nvPicPr>
          <p:cNvPr id="2" name="Picture 1" descr="A logo of a company&#10;&#10;Description automatically generated">
            <a:extLst>
              <a:ext uri="{FF2B5EF4-FFF2-40B4-BE49-F238E27FC236}">
                <a16:creationId xmlns:a16="http://schemas.microsoft.com/office/drawing/2014/main" id="{0C052C5F-F88E-511E-C674-EBE8106D0B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95770" y="7192273"/>
            <a:ext cx="1534411" cy="1073903"/>
          </a:xfrm>
          <a:prstGeom prst="rect">
            <a:avLst/>
          </a:prstGeom>
        </p:spPr>
      </p:pic>
    </p:spTree>
    <p:extLst>
      <p:ext uri="{BB962C8B-B14F-4D97-AF65-F5344CB8AC3E}">
        <p14:creationId xmlns:p14="http://schemas.microsoft.com/office/powerpoint/2010/main" val="2625401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sp>
        <p:nvSpPr>
          <p:cNvPr id="5" name="Object 11">
            <a:extLst>
              <a:ext uri="{FF2B5EF4-FFF2-40B4-BE49-F238E27FC236}">
                <a16:creationId xmlns:a16="http://schemas.microsoft.com/office/drawing/2014/main" id="{623B9E75-5B22-5889-12A6-C1C4E2A02BFF}"/>
              </a:ext>
            </a:extLst>
          </p:cNvPr>
          <p:cNvSpPr txBox="1"/>
          <p:nvPr/>
        </p:nvSpPr>
        <p:spPr>
          <a:xfrm>
            <a:off x="14343121" y="1115697"/>
            <a:ext cx="2987961" cy="369332"/>
          </a:xfrm>
          <a:prstGeom prst="rect">
            <a:avLst/>
          </a:prstGeom>
          <a:noFill/>
        </p:spPr>
        <p:txBody>
          <a:bodyPr wrap="square" rtlCol="0" anchor="ctr">
            <a:spAutoFit/>
          </a:bodyPr>
          <a:lstStyle/>
          <a:p>
            <a:pPr algn="ctr"/>
            <a:r>
              <a:rPr lang="en-US" dirty="0">
                <a:solidFill>
                  <a:schemeClr val="bg1"/>
                </a:solidFill>
              </a:rPr>
              <a:t>LOGIN</a:t>
            </a:r>
          </a:p>
        </p:txBody>
      </p:sp>
      <p:pic>
        <p:nvPicPr>
          <p:cNvPr id="9" name="Picture 8">
            <a:extLst>
              <a:ext uri="{FF2B5EF4-FFF2-40B4-BE49-F238E27FC236}">
                <a16:creationId xmlns:a16="http://schemas.microsoft.com/office/drawing/2014/main" id="{716EC659-6AC1-FB31-3C17-E2D58E9B0EF7}"/>
              </a:ext>
            </a:extLst>
          </p:cNvPr>
          <p:cNvPicPr>
            <a:picLocks noChangeAspect="1"/>
          </p:cNvPicPr>
          <p:nvPr/>
        </p:nvPicPr>
        <p:blipFill>
          <a:blip r:embed="rId4"/>
          <a:stretch>
            <a:fillRect/>
          </a:stretch>
        </p:blipFill>
        <p:spPr>
          <a:xfrm>
            <a:off x="0" y="1"/>
            <a:ext cx="18288000" cy="10315592"/>
          </a:xfrm>
          <a:prstGeom prst="rect">
            <a:avLst/>
          </a:prstGeom>
        </p:spPr>
      </p:pic>
    </p:spTree>
    <p:extLst>
      <p:ext uri="{BB962C8B-B14F-4D97-AF65-F5344CB8AC3E}">
        <p14:creationId xmlns:p14="http://schemas.microsoft.com/office/powerpoint/2010/main" val="3610216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
            <a:extLst>
              <a:ext uri="{FF2B5EF4-FFF2-40B4-BE49-F238E27FC236}">
                <a16:creationId xmlns:a16="http://schemas.microsoft.com/office/drawing/2014/main" id="{D5F1DBE9-C372-C15E-7CE3-EA99F50233F9}"/>
              </a:ext>
            </a:extLst>
          </p:cNvPr>
          <p:cNvGrpSpPr/>
          <p:nvPr/>
        </p:nvGrpSpPr>
        <p:grpSpPr>
          <a:xfrm>
            <a:off x="1028700" y="7086283"/>
            <a:ext cx="3525022" cy="2030323"/>
            <a:chOff x="0" y="0"/>
            <a:chExt cx="928401" cy="534735"/>
          </a:xfrm>
        </p:grpSpPr>
        <p:sp>
          <p:nvSpPr>
            <p:cNvPr id="25" name="Freeform 3">
              <a:extLst>
                <a:ext uri="{FF2B5EF4-FFF2-40B4-BE49-F238E27FC236}">
                  <a16:creationId xmlns:a16="http://schemas.microsoft.com/office/drawing/2014/main" id="{0D0E19FC-67B5-A74D-F8CA-329AA65D7E43}"/>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txBody>
            <a:bodyPr/>
            <a:lstStyle/>
            <a:p>
              <a:endParaRPr lang="en-US"/>
            </a:p>
          </p:txBody>
        </p:sp>
        <p:sp>
          <p:nvSpPr>
            <p:cNvPr id="26" name="TextBox 4">
              <a:extLst>
                <a:ext uri="{FF2B5EF4-FFF2-40B4-BE49-F238E27FC236}">
                  <a16:creationId xmlns:a16="http://schemas.microsoft.com/office/drawing/2014/main" id="{160ABE4A-976D-9354-1E9C-0A277A6EF23D}"/>
                </a:ext>
              </a:extLst>
            </p:cNvPr>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dirty="0">
                  <a:solidFill>
                    <a:srgbClr val="FFFFFF"/>
                  </a:solidFill>
                  <a:latin typeface="Aileron Ultra-Bold"/>
                </a:rPr>
                <a:t>1</a:t>
              </a:r>
            </a:p>
          </p:txBody>
        </p:sp>
      </p:grpSp>
      <p:grpSp>
        <p:nvGrpSpPr>
          <p:cNvPr id="27" name="Group 5">
            <a:extLst>
              <a:ext uri="{FF2B5EF4-FFF2-40B4-BE49-F238E27FC236}">
                <a16:creationId xmlns:a16="http://schemas.microsoft.com/office/drawing/2014/main" id="{192C7CD8-0F36-EED1-B638-F17F47B55BBA}"/>
              </a:ext>
            </a:extLst>
          </p:cNvPr>
          <p:cNvGrpSpPr/>
          <p:nvPr/>
        </p:nvGrpSpPr>
        <p:grpSpPr>
          <a:xfrm rot="-10800000">
            <a:off x="3909698" y="8499438"/>
            <a:ext cx="644024" cy="617168"/>
            <a:chOff x="0" y="0"/>
            <a:chExt cx="6350000" cy="6339840"/>
          </a:xfrm>
        </p:grpSpPr>
        <p:sp>
          <p:nvSpPr>
            <p:cNvPr id="28" name="Freeform 6">
              <a:extLst>
                <a:ext uri="{FF2B5EF4-FFF2-40B4-BE49-F238E27FC236}">
                  <a16:creationId xmlns:a16="http://schemas.microsoft.com/office/drawing/2014/main" id="{E7DB36B2-A6D6-8A90-0FEB-8B6E9C1C033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txBody>
            <a:bodyPr/>
            <a:lstStyle/>
            <a:p>
              <a:endParaRPr lang="en-US"/>
            </a:p>
          </p:txBody>
        </p:sp>
      </p:grpSp>
      <p:grpSp>
        <p:nvGrpSpPr>
          <p:cNvPr id="29" name="Group 7">
            <a:extLst>
              <a:ext uri="{FF2B5EF4-FFF2-40B4-BE49-F238E27FC236}">
                <a16:creationId xmlns:a16="http://schemas.microsoft.com/office/drawing/2014/main" id="{0E6A2D4A-4345-13D5-66BC-EADAFADF46B4}"/>
              </a:ext>
            </a:extLst>
          </p:cNvPr>
          <p:cNvGrpSpPr/>
          <p:nvPr/>
        </p:nvGrpSpPr>
        <p:grpSpPr>
          <a:xfrm>
            <a:off x="3909698" y="6469115"/>
            <a:ext cx="3525022" cy="2030323"/>
            <a:chOff x="0" y="0"/>
            <a:chExt cx="928401" cy="534735"/>
          </a:xfrm>
        </p:grpSpPr>
        <p:sp>
          <p:nvSpPr>
            <p:cNvPr id="30" name="Freeform 8">
              <a:extLst>
                <a:ext uri="{FF2B5EF4-FFF2-40B4-BE49-F238E27FC236}">
                  <a16:creationId xmlns:a16="http://schemas.microsoft.com/office/drawing/2014/main" id="{0718A890-9EFB-24C9-6C35-E38D27AFC977}"/>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txBody>
            <a:bodyPr/>
            <a:lstStyle/>
            <a:p>
              <a:endParaRPr lang="en-US"/>
            </a:p>
          </p:txBody>
        </p:sp>
        <p:sp>
          <p:nvSpPr>
            <p:cNvPr id="31" name="TextBox 9">
              <a:extLst>
                <a:ext uri="{FF2B5EF4-FFF2-40B4-BE49-F238E27FC236}">
                  <a16:creationId xmlns:a16="http://schemas.microsoft.com/office/drawing/2014/main" id="{D9D858BB-390C-D314-AB44-187E491D04DC}"/>
                </a:ext>
              </a:extLst>
            </p:cNvPr>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2</a:t>
              </a:r>
            </a:p>
          </p:txBody>
        </p:sp>
      </p:grpSp>
      <p:grpSp>
        <p:nvGrpSpPr>
          <p:cNvPr id="32" name="Group 10">
            <a:extLst>
              <a:ext uri="{FF2B5EF4-FFF2-40B4-BE49-F238E27FC236}">
                <a16:creationId xmlns:a16="http://schemas.microsoft.com/office/drawing/2014/main" id="{EA853561-E3A0-FD0F-245D-E73B4FFFFA7E}"/>
              </a:ext>
            </a:extLst>
          </p:cNvPr>
          <p:cNvGrpSpPr/>
          <p:nvPr/>
        </p:nvGrpSpPr>
        <p:grpSpPr>
          <a:xfrm>
            <a:off x="6842430" y="5851947"/>
            <a:ext cx="3525022" cy="2030323"/>
            <a:chOff x="0" y="0"/>
            <a:chExt cx="928401" cy="534735"/>
          </a:xfrm>
        </p:grpSpPr>
        <p:sp>
          <p:nvSpPr>
            <p:cNvPr id="33" name="Freeform 11">
              <a:extLst>
                <a:ext uri="{FF2B5EF4-FFF2-40B4-BE49-F238E27FC236}">
                  <a16:creationId xmlns:a16="http://schemas.microsoft.com/office/drawing/2014/main" id="{FCBC0B90-C2BF-0289-D3F0-76E4241F627F}"/>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txBody>
            <a:bodyPr/>
            <a:lstStyle/>
            <a:p>
              <a:endParaRPr lang="en-US"/>
            </a:p>
          </p:txBody>
        </p:sp>
        <p:sp>
          <p:nvSpPr>
            <p:cNvPr id="34" name="TextBox 12">
              <a:extLst>
                <a:ext uri="{FF2B5EF4-FFF2-40B4-BE49-F238E27FC236}">
                  <a16:creationId xmlns:a16="http://schemas.microsoft.com/office/drawing/2014/main" id="{582B4C09-F858-83C9-AB6D-DF23A7DB9DC4}"/>
                </a:ext>
              </a:extLst>
            </p:cNvPr>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3</a:t>
              </a:r>
            </a:p>
          </p:txBody>
        </p:sp>
      </p:grpSp>
      <p:grpSp>
        <p:nvGrpSpPr>
          <p:cNvPr id="35" name="Group 13">
            <a:extLst>
              <a:ext uri="{FF2B5EF4-FFF2-40B4-BE49-F238E27FC236}">
                <a16:creationId xmlns:a16="http://schemas.microsoft.com/office/drawing/2014/main" id="{075F671E-99C6-976C-1821-DBF3CC16D404}"/>
              </a:ext>
            </a:extLst>
          </p:cNvPr>
          <p:cNvGrpSpPr/>
          <p:nvPr/>
        </p:nvGrpSpPr>
        <p:grpSpPr>
          <a:xfrm>
            <a:off x="9749295" y="5240138"/>
            <a:ext cx="3525022" cy="2030323"/>
            <a:chOff x="0" y="0"/>
            <a:chExt cx="928401" cy="534735"/>
          </a:xfrm>
        </p:grpSpPr>
        <p:sp>
          <p:nvSpPr>
            <p:cNvPr id="36" name="Freeform 14">
              <a:extLst>
                <a:ext uri="{FF2B5EF4-FFF2-40B4-BE49-F238E27FC236}">
                  <a16:creationId xmlns:a16="http://schemas.microsoft.com/office/drawing/2014/main" id="{39DC349D-F4E1-D3DB-DC6C-030BB3A3BC6B}"/>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txBody>
            <a:bodyPr/>
            <a:lstStyle/>
            <a:p>
              <a:endParaRPr lang="en-US"/>
            </a:p>
          </p:txBody>
        </p:sp>
        <p:sp>
          <p:nvSpPr>
            <p:cNvPr id="37" name="TextBox 15">
              <a:extLst>
                <a:ext uri="{FF2B5EF4-FFF2-40B4-BE49-F238E27FC236}">
                  <a16:creationId xmlns:a16="http://schemas.microsoft.com/office/drawing/2014/main" id="{37AF041F-6B5D-F475-4784-67D04A7A2EF6}"/>
                </a:ext>
              </a:extLst>
            </p:cNvPr>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grpSp>
        <p:nvGrpSpPr>
          <p:cNvPr id="38" name="Group 16">
            <a:extLst>
              <a:ext uri="{FF2B5EF4-FFF2-40B4-BE49-F238E27FC236}">
                <a16:creationId xmlns:a16="http://schemas.microsoft.com/office/drawing/2014/main" id="{61BA9A4D-34F2-4886-1339-F50BDB736B5E}"/>
              </a:ext>
            </a:extLst>
          </p:cNvPr>
          <p:cNvGrpSpPr/>
          <p:nvPr/>
        </p:nvGrpSpPr>
        <p:grpSpPr>
          <a:xfrm rot="-10800000">
            <a:off x="9739770" y="7265102"/>
            <a:ext cx="618157" cy="617168"/>
            <a:chOff x="0" y="0"/>
            <a:chExt cx="6350000" cy="6339840"/>
          </a:xfrm>
        </p:grpSpPr>
        <p:sp>
          <p:nvSpPr>
            <p:cNvPr id="39" name="Freeform 17">
              <a:extLst>
                <a:ext uri="{FF2B5EF4-FFF2-40B4-BE49-F238E27FC236}">
                  <a16:creationId xmlns:a16="http://schemas.microsoft.com/office/drawing/2014/main" id="{DAA5DA97-E5C7-AE02-AB7E-B2FC30A3609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txBody>
            <a:bodyPr/>
            <a:lstStyle/>
            <a:p>
              <a:endParaRPr lang="en-US"/>
            </a:p>
          </p:txBody>
        </p:sp>
      </p:grpSp>
      <p:grpSp>
        <p:nvGrpSpPr>
          <p:cNvPr id="40" name="Group 18">
            <a:extLst>
              <a:ext uri="{FF2B5EF4-FFF2-40B4-BE49-F238E27FC236}">
                <a16:creationId xmlns:a16="http://schemas.microsoft.com/office/drawing/2014/main" id="{7ABD7922-9352-9741-9402-DC301D1FDA73}"/>
              </a:ext>
            </a:extLst>
          </p:cNvPr>
          <p:cNvGrpSpPr/>
          <p:nvPr/>
        </p:nvGrpSpPr>
        <p:grpSpPr>
          <a:xfrm rot="-10800000">
            <a:off x="6826088" y="7882270"/>
            <a:ext cx="618157" cy="617168"/>
            <a:chOff x="0" y="0"/>
            <a:chExt cx="6350000" cy="6339840"/>
          </a:xfrm>
        </p:grpSpPr>
        <p:sp>
          <p:nvSpPr>
            <p:cNvPr id="41" name="Freeform 19">
              <a:extLst>
                <a:ext uri="{FF2B5EF4-FFF2-40B4-BE49-F238E27FC236}">
                  <a16:creationId xmlns:a16="http://schemas.microsoft.com/office/drawing/2014/main" id="{077A3CC3-7EA6-1153-683D-9C7EB82EBCB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txBody>
            <a:bodyPr/>
            <a:lstStyle/>
            <a:p>
              <a:endParaRPr lang="en-US"/>
            </a:p>
          </p:txBody>
        </p:sp>
      </p:grpSp>
      <p:grpSp>
        <p:nvGrpSpPr>
          <p:cNvPr id="42" name="Group 20">
            <a:extLst>
              <a:ext uri="{FF2B5EF4-FFF2-40B4-BE49-F238E27FC236}">
                <a16:creationId xmlns:a16="http://schemas.microsoft.com/office/drawing/2014/main" id="{4FB59A59-8F1A-D404-9B80-1687D3D2EDF8}"/>
              </a:ext>
            </a:extLst>
          </p:cNvPr>
          <p:cNvGrpSpPr/>
          <p:nvPr/>
        </p:nvGrpSpPr>
        <p:grpSpPr>
          <a:xfrm>
            <a:off x="12650434" y="3574512"/>
            <a:ext cx="4525941" cy="4020616"/>
            <a:chOff x="0" y="0"/>
            <a:chExt cx="977479" cy="868343"/>
          </a:xfrm>
        </p:grpSpPr>
        <p:sp>
          <p:nvSpPr>
            <p:cNvPr id="43" name="Freeform 21">
              <a:extLst>
                <a:ext uri="{FF2B5EF4-FFF2-40B4-BE49-F238E27FC236}">
                  <a16:creationId xmlns:a16="http://schemas.microsoft.com/office/drawing/2014/main" id="{57424A25-C64B-3000-7E64-5C82B6AF6E45}"/>
                </a:ext>
              </a:extLst>
            </p:cNvPr>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txBody>
            <a:bodyPr/>
            <a:lstStyle/>
            <a:p>
              <a:endParaRPr lang="en-US"/>
            </a:p>
          </p:txBody>
        </p:sp>
        <p:sp>
          <p:nvSpPr>
            <p:cNvPr id="44" name="TextBox 22">
              <a:extLst>
                <a:ext uri="{FF2B5EF4-FFF2-40B4-BE49-F238E27FC236}">
                  <a16:creationId xmlns:a16="http://schemas.microsoft.com/office/drawing/2014/main" id="{0CEE1B2D-A6BB-6045-B96C-E046F06F1E25}"/>
                </a:ext>
              </a:extLst>
            </p:cNvPr>
            <p:cNvSpPr txBox="1"/>
            <p:nvPr/>
          </p:nvSpPr>
          <p:spPr>
            <a:xfrm>
              <a:off x="0" y="127000"/>
              <a:ext cx="875879" cy="538143"/>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5</a:t>
              </a:r>
            </a:p>
          </p:txBody>
        </p:sp>
      </p:grpSp>
      <p:grpSp>
        <p:nvGrpSpPr>
          <p:cNvPr id="45" name="Group 23">
            <a:extLst>
              <a:ext uri="{FF2B5EF4-FFF2-40B4-BE49-F238E27FC236}">
                <a16:creationId xmlns:a16="http://schemas.microsoft.com/office/drawing/2014/main" id="{10485DAA-1725-78BA-8A8B-395235F36DB5}"/>
              </a:ext>
            </a:extLst>
          </p:cNvPr>
          <p:cNvGrpSpPr/>
          <p:nvPr/>
        </p:nvGrpSpPr>
        <p:grpSpPr>
          <a:xfrm rot="-10800000">
            <a:off x="12640909" y="6647934"/>
            <a:ext cx="618157" cy="617168"/>
            <a:chOff x="0" y="0"/>
            <a:chExt cx="6350000" cy="6339840"/>
          </a:xfrm>
        </p:grpSpPr>
        <p:sp>
          <p:nvSpPr>
            <p:cNvPr id="46" name="Freeform 24">
              <a:extLst>
                <a:ext uri="{FF2B5EF4-FFF2-40B4-BE49-F238E27FC236}">
                  <a16:creationId xmlns:a16="http://schemas.microsoft.com/office/drawing/2014/main" id="{368AE20B-5784-1E63-5ACE-E16BF8E8E64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txBody>
            <a:bodyPr/>
            <a:lstStyle/>
            <a:p>
              <a:endParaRPr lang="en-US"/>
            </a:p>
          </p:txBody>
        </p:sp>
      </p:grpSp>
      <p:sp>
        <p:nvSpPr>
          <p:cNvPr id="47" name="TextBox 25">
            <a:extLst>
              <a:ext uri="{FF2B5EF4-FFF2-40B4-BE49-F238E27FC236}">
                <a16:creationId xmlns:a16="http://schemas.microsoft.com/office/drawing/2014/main" id="{2101D188-0EA7-ED6E-BD53-82E5FBAB36CB}"/>
              </a:ext>
            </a:extLst>
          </p:cNvPr>
          <p:cNvSpPr txBox="1"/>
          <p:nvPr/>
        </p:nvSpPr>
        <p:spPr>
          <a:xfrm>
            <a:off x="1551514" y="4066918"/>
            <a:ext cx="1887754" cy="2285241"/>
          </a:xfrm>
          <a:prstGeom prst="rect">
            <a:avLst/>
          </a:prstGeom>
        </p:spPr>
        <p:txBody>
          <a:bodyPr lIns="0" tIns="0" rIns="0" bIns="0" rtlCol="0" anchor="t">
            <a:spAutoFit/>
          </a:bodyPr>
          <a:lstStyle/>
          <a:p>
            <a:pPr marL="0" lvl="0" indent="0" algn="ctr">
              <a:lnSpc>
                <a:spcPts val="3640"/>
              </a:lnSpc>
            </a:pPr>
            <a:r>
              <a:rPr lang="en-US" sz="26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Member can change their credentials through Dashboard</a:t>
            </a:r>
          </a:p>
        </p:txBody>
      </p:sp>
      <p:sp>
        <p:nvSpPr>
          <p:cNvPr id="48" name="TextBox 26">
            <a:extLst>
              <a:ext uri="{FF2B5EF4-FFF2-40B4-BE49-F238E27FC236}">
                <a16:creationId xmlns:a16="http://schemas.microsoft.com/office/drawing/2014/main" id="{77D4A510-05FA-446C-B0FA-9ACCD21F318F}"/>
              </a:ext>
            </a:extLst>
          </p:cNvPr>
          <p:cNvSpPr txBox="1"/>
          <p:nvPr/>
        </p:nvSpPr>
        <p:spPr>
          <a:xfrm>
            <a:off x="4604538" y="2381760"/>
            <a:ext cx="1887754" cy="3208571"/>
          </a:xfrm>
          <a:prstGeom prst="rect">
            <a:avLst/>
          </a:prstGeom>
        </p:spPr>
        <p:txBody>
          <a:bodyPr lIns="0" tIns="0" rIns="0" bIns="0" rtlCol="0" anchor="t">
            <a:spAutoFit/>
          </a:bodyPr>
          <a:lstStyle/>
          <a:p>
            <a:pPr marL="0" lvl="0" indent="0" algn="ctr">
              <a:lnSpc>
                <a:spcPts val="3640"/>
              </a:lnSpc>
            </a:pPr>
            <a:r>
              <a:rPr lang="en-US" sz="26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Member can view registered societies and search for any society as well</a:t>
            </a:r>
          </a:p>
        </p:txBody>
      </p:sp>
      <p:sp>
        <p:nvSpPr>
          <p:cNvPr id="49" name="TextBox 27">
            <a:extLst>
              <a:ext uri="{FF2B5EF4-FFF2-40B4-BE49-F238E27FC236}">
                <a16:creationId xmlns:a16="http://schemas.microsoft.com/office/drawing/2014/main" id="{96BD449F-A7F6-9B9F-1EED-E7459CF04E30}"/>
              </a:ext>
            </a:extLst>
          </p:cNvPr>
          <p:cNvSpPr txBox="1"/>
          <p:nvPr/>
        </p:nvSpPr>
        <p:spPr>
          <a:xfrm>
            <a:off x="7460587" y="3420228"/>
            <a:ext cx="1887754" cy="1361911"/>
          </a:xfrm>
          <a:prstGeom prst="rect">
            <a:avLst/>
          </a:prstGeom>
        </p:spPr>
        <p:txBody>
          <a:bodyPr lIns="0" tIns="0" rIns="0" bIns="0" rtlCol="0" anchor="t">
            <a:spAutoFit/>
          </a:bodyPr>
          <a:lstStyle/>
          <a:p>
            <a:pPr marL="0" lvl="0" indent="0" algn="ctr">
              <a:lnSpc>
                <a:spcPts val="3640"/>
              </a:lnSpc>
            </a:pPr>
            <a:r>
              <a:rPr lang="en-US" sz="26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Member can register new societies.</a:t>
            </a:r>
          </a:p>
        </p:txBody>
      </p:sp>
      <p:sp>
        <p:nvSpPr>
          <p:cNvPr id="50" name="TextBox 28">
            <a:extLst>
              <a:ext uri="{FF2B5EF4-FFF2-40B4-BE49-F238E27FC236}">
                <a16:creationId xmlns:a16="http://schemas.microsoft.com/office/drawing/2014/main" id="{7A03C9A8-A69D-4EC8-A322-3D9E2900A9DC}"/>
              </a:ext>
            </a:extLst>
          </p:cNvPr>
          <p:cNvSpPr txBox="1"/>
          <p:nvPr/>
        </p:nvSpPr>
        <p:spPr>
          <a:xfrm>
            <a:off x="10310774" y="2730440"/>
            <a:ext cx="1887754" cy="1806713"/>
          </a:xfrm>
          <a:prstGeom prst="rect">
            <a:avLst/>
          </a:prstGeom>
        </p:spPr>
        <p:txBody>
          <a:bodyPr lIns="0" tIns="0" rIns="0" bIns="0" rtlCol="0" anchor="t">
            <a:spAutoFit/>
          </a:bodyPr>
          <a:lstStyle/>
          <a:p>
            <a:pPr marL="0" lvl="0" indent="0" algn="ctr">
              <a:lnSpc>
                <a:spcPts val="3640"/>
              </a:lnSpc>
            </a:pPr>
            <a:r>
              <a:rPr lang="en-US" sz="26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Member can register new events.</a:t>
            </a:r>
          </a:p>
          <a:p>
            <a:pPr marL="0" lvl="0" indent="0" algn="ctr">
              <a:lnSpc>
                <a:spcPts val="3640"/>
              </a:lnSpc>
            </a:pPr>
            <a:endParaRPr lang="en-US" sz="26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endParaRPr>
          </a:p>
        </p:txBody>
      </p:sp>
      <p:sp>
        <p:nvSpPr>
          <p:cNvPr id="51" name="TextBox 29">
            <a:extLst>
              <a:ext uri="{FF2B5EF4-FFF2-40B4-BE49-F238E27FC236}">
                <a16:creationId xmlns:a16="http://schemas.microsoft.com/office/drawing/2014/main" id="{0D6D91AE-B159-3EA5-5E1E-68F29C379932}"/>
              </a:ext>
            </a:extLst>
          </p:cNvPr>
          <p:cNvSpPr txBox="1"/>
          <p:nvPr/>
        </p:nvSpPr>
        <p:spPr>
          <a:xfrm>
            <a:off x="12801600" y="2158070"/>
            <a:ext cx="2584986" cy="1354794"/>
          </a:xfrm>
          <a:prstGeom prst="rect">
            <a:avLst/>
          </a:prstGeom>
        </p:spPr>
        <p:txBody>
          <a:bodyPr wrap="square" lIns="0" tIns="0" rIns="0" bIns="0" rtlCol="0" anchor="t">
            <a:spAutoFit/>
          </a:bodyPr>
          <a:lstStyle/>
          <a:p>
            <a:pPr marL="0" lvl="0" indent="0" algn="ctr">
              <a:lnSpc>
                <a:spcPts val="3640"/>
              </a:lnSpc>
            </a:pPr>
            <a:r>
              <a:rPr lang="en-US" sz="2400" u="sng"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ONLY FOR HEAD</a:t>
            </a:r>
            <a:r>
              <a:rPr lang="en-US" sz="24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a:t>
            </a:r>
            <a:br>
              <a:rPr lang="en-US" sz="24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br>
            <a:r>
              <a:rPr lang="en-US" sz="2400" spc="78"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Head can view new member requests.</a:t>
            </a:r>
          </a:p>
        </p:txBody>
      </p:sp>
      <p:sp>
        <p:nvSpPr>
          <p:cNvPr id="56" name="TextBox 30">
            <a:extLst>
              <a:ext uri="{FF2B5EF4-FFF2-40B4-BE49-F238E27FC236}">
                <a16:creationId xmlns:a16="http://schemas.microsoft.com/office/drawing/2014/main" id="{1AECC712-A531-A8D2-8E21-36BB10AD8AFC}"/>
              </a:ext>
            </a:extLst>
          </p:cNvPr>
          <p:cNvSpPr txBox="1"/>
          <p:nvPr/>
        </p:nvSpPr>
        <p:spPr>
          <a:xfrm>
            <a:off x="3550138" y="1187247"/>
            <a:ext cx="11187724" cy="622543"/>
          </a:xfrm>
          <a:prstGeom prst="rect">
            <a:avLst/>
          </a:prstGeom>
        </p:spPr>
        <p:txBody>
          <a:bodyPr lIns="0" tIns="0" rIns="0" bIns="0" rtlCol="0" anchor="t">
            <a:spAutoFit/>
          </a:bodyPr>
          <a:lstStyle/>
          <a:p>
            <a:pPr marL="0" lvl="0" indent="0" algn="ctr">
              <a:lnSpc>
                <a:spcPts val="4716"/>
              </a:lnSpc>
            </a:pPr>
            <a:r>
              <a:rPr lang="en-US" sz="4800" spc="107" dirty="0">
                <a:solidFill>
                  <a:srgbClr val="191919"/>
                </a:solidFill>
                <a:latin typeface="Aptos Narrow" panose="020B0004020202020204" pitchFamily="34" charset="0"/>
              </a:rPr>
              <a:t>MAIN FUNCTIONALTIES OF MEMBER/HEAD</a:t>
            </a:r>
          </a:p>
        </p:txBody>
      </p:sp>
    </p:spTree>
    <p:extLst>
      <p:ext uri="{BB962C8B-B14F-4D97-AF65-F5344CB8AC3E}">
        <p14:creationId xmlns:p14="http://schemas.microsoft.com/office/powerpoint/2010/main" val="359793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9" name="Picture 8">
            <a:extLst>
              <a:ext uri="{FF2B5EF4-FFF2-40B4-BE49-F238E27FC236}">
                <a16:creationId xmlns:a16="http://schemas.microsoft.com/office/drawing/2014/main" id="{69E7AF2F-9893-B86A-0235-742E9DF063D7}"/>
              </a:ext>
            </a:extLst>
          </p:cNvPr>
          <p:cNvPicPr>
            <a:picLocks noChangeAspect="1"/>
          </p:cNvPicPr>
          <p:nvPr/>
        </p:nvPicPr>
        <p:blipFill>
          <a:blip r:embed="rId4"/>
          <a:stretch>
            <a:fillRect/>
          </a:stretch>
        </p:blipFill>
        <p:spPr>
          <a:xfrm>
            <a:off x="-14938" y="0"/>
            <a:ext cx="18300654" cy="10315593"/>
          </a:xfrm>
          <a:prstGeom prst="rect">
            <a:avLst/>
          </a:prstGeom>
        </p:spPr>
      </p:pic>
    </p:spTree>
    <p:extLst>
      <p:ext uri="{BB962C8B-B14F-4D97-AF65-F5344CB8AC3E}">
        <p14:creationId xmlns:p14="http://schemas.microsoft.com/office/powerpoint/2010/main" val="317951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1026" name="Picture 2">
            <a:extLst>
              <a:ext uri="{FF2B5EF4-FFF2-40B4-BE49-F238E27FC236}">
                <a16:creationId xmlns:a16="http://schemas.microsoft.com/office/drawing/2014/main" id="{B31B3AF8-FFA6-EC14-C1BA-6650F6A9C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30065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76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2050" name="Picture 2">
            <a:extLst>
              <a:ext uri="{FF2B5EF4-FFF2-40B4-BE49-F238E27FC236}">
                <a16:creationId xmlns:a16="http://schemas.microsoft.com/office/drawing/2014/main" id="{664185A9-46E0-FA5B-C761-E5FE16A4F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4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3074" name="Picture 2">
            <a:extLst>
              <a:ext uri="{FF2B5EF4-FFF2-40B4-BE49-F238E27FC236}">
                <a16:creationId xmlns:a16="http://schemas.microsoft.com/office/drawing/2014/main" id="{8B7BBA07-BBFE-CC37-A257-869FB6770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5715" cy="1031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16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7170" name="Picture 2">
            <a:extLst>
              <a:ext uri="{FF2B5EF4-FFF2-40B4-BE49-F238E27FC236}">
                <a16:creationId xmlns:a16="http://schemas.microsoft.com/office/drawing/2014/main" id="{4CE40992-AC4B-830C-7A10-E037EFBBE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126"/>
            <a:ext cx="18516599" cy="10417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8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6146" name="Picture 2">
            <a:extLst>
              <a:ext uri="{FF2B5EF4-FFF2-40B4-BE49-F238E27FC236}">
                <a16:creationId xmlns:a16="http://schemas.microsoft.com/office/drawing/2014/main" id="{4919F74D-0573-257E-E991-44401FD6B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9" y="1"/>
            <a:ext cx="1830065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79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4098" name="Picture 2">
            <a:extLst>
              <a:ext uri="{FF2B5EF4-FFF2-40B4-BE49-F238E27FC236}">
                <a16:creationId xmlns:a16="http://schemas.microsoft.com/office/drawing/2014/main" id="{E56A012C-13D0-047F-7F42-7E85A05BC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593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5E5FF">
            <a:alpha val="29000"/>
          </a:srgbClr>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187724"/>
            <a:ext cx="2987961" cy="738664"/>
          </a:xfrm>
          <a:prstGeom prst="rect">
            <a:avLst/>
          </a:prstGeom>
          <a:noFill/>
        </p:spPr>
        <p:txBody>
          <a:bodyPr wrap="square" rtlCol="0" anchor="ctr">
            <a:spAutoFit/>
          </a:bodyPr>
          <a:lstStyle/>
          <a:p>
            <a:pPr algn="ctr"/>
            <a:r>
              <a:rPr lang="en-US" sz="2400" dirty="0">
                <a:solidFill>
                  <a:srgbClr val="FFFFFF"/>
                </a:solidFill>
                <a:latin typeface="Pretendard Medium" pitchFamily="34" charset="0"/>
                <a:cs typeface="Pretendard Medium" pitchFamily="34" charset="0"/>
              </a:rPr>
              <a:t>INTRODUCTION</a:t>
            </a:r>
            <a:endParaRPr lang="en-US" sz="1800" dirty="0">
              <a:solidFill>
                <a:srgbClr val="FFFFFF"/>
              </a:solidFill>
              <a:latin typeface="Pretendard Medium" pitchFamily="34" charset="0"/>
              <a:cs typeface="Pretendard Medium" pitchFamily="34" charset="0"/>
            </a:endParaRPr>
          </a:p>
          <a:p>
            <a:pPr algn="ctr"/>
            <a:endParaRPr lang="en-US" dirty="0"/>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38875"/>
            <a:ext cx="3303756" cy="400110"/>
          </a:xfrm>
          <a:prstGeom prst="rect">
            <a:avLst/>
          </a:prstGeom>
          <a:noFill/>
        </p:spPr>
        <p:txBody>
          <a:bodyPr wrap="square" rtlCol="0" anchor="ctr">
            <a:spAutoFit/>
          </a:bodyPr>
          <a:lstStyle/>
          <a:p>
            <a:pPr algn="ctr"/>
            <a:r>
              <a:rPr lang="en-US" sz="2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CAMPUSNEX</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38875"/>
            <a:ext cx="3303756" cy="400110"/>
          </a:xfrm>
          <a:prstGeom prst="rect">
            <a:avLst/>
          </a:prstGeom>
          <a:noFill/>
        </p:spPr>
        <p:txBody>
          <a:bodyPr wrap="square" rtlCol="0" anchor="ctr">
            <a:spAutoFit/>
          </a:bodyPr>
          <a:lstStyle/>
          <a:p>
            <a:pPr algn="ctr"/>
            <a:r>
              <a:rPr lang="en-US" sz="2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ACE CODERS</a:t>
            </a:r>
          </a:p>
        </p:txBody>
      </p:sp>
      <p:grpSp>
        <p:nvGrpSpPr>
          <p:cNvPr id="1006" name="그룹 1006"/>
          <p:cNvGrpSpPr/>
          <p:nvPr/>
        </p:nvGrpSpPr>
        <p:grpSpPr>
          <a:xfrm>
            <a:off x="10460686" y="6182192"/>
            <a:ext cx="2701360" cy="732375"/>
            <a:chOff x="10460686" y="6182192"/>
            <a:chExt cx="2701360" cy="732375"/>
          </a:xfrm>
        </p:grpSpPr>
        <p:pic>
          <p:nvPicPr>
            <p:cNvPr id="21" name="Object 20"/>
            <p:cNvPicPr>
              <a:picLocks noChangeAspect="1"/>
            </p:cNvPicPr>
            <p:nvPr/>
          </p:nvPicPr>
          <p:blipFill>
            <a:blip r:embed="rId5" cstate="print"/>
            <a:stretch>
              <a:fillRect/>
            </a:stretch>
          </p:blipFill>
          <p:spPr>
            <a:xfrm>
              <a:off x="10460686" y="6182192"/>
              <a:ext cx="2701360" cy="732375"/>
            </a:xfrm>
            <a:prstGeom prst="rect">
              <a:avLst/>
            </a:prstGeom>
          </p:spPr>
        </p:pic>
      </p:grpSp>
      <p:sp>
        <p:nvSpPr>
          <p:cNvPr id="23" name="Object 23"/>
          <p:cNvSpPr txBox="1"/>
          <p:nvPr/>
        </p:nvSpPr>
        <p:spPr>
          <a:xfrm>
            <a:off x="10309640" y="6338875"/>
            <a:ext cx="3003415" cy="400110"/>
          </a:xfrm>
          <a:prstGeom prst="rect">
            <a:avLst/>
          </a:prstGeom>
          <a:noFill/>
        </p:spPr>
        <p:txBody>
          <a:bodyPr wrap="square" rtlCol="0" anchor="ctr">
            <a:spAutoFit/>
          </a:bodyPr>
          <a:lstStyle/>
          <a:p>
            <a:pPr algn="ctr"/>
            <a:r>
              <a:rPr lang="en-US" sz="2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MODULES</a:t>
            </a:r>
            <a:endParaRPr lang="en-US"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8" name="Object 28"/>
          <p:cNvSpPr txBox="1"/>
          <p:nvPr/>
        </p:nvSpPr>
        <p:spPr>
          <a:xfrm>
            <a:off x="401279" y="3681031"/>
            <a:ext cx="5365983" cy="1107996"/>
          </a:xfrm>
          <a:prstGeom prst="rect">
            <a:avLst/>
          </a:prstGeom>
          <a:noFill/>
        </p:spPr>
        <p:txBody>
          <a:bodyPr wrap="square" rtlCol="0" anchor="ctr">
            <a:spAutoFit/>
          </a:bodyPr>
          <a:lstStyle/>
          <a:p>
            <a:pPr algn="ctr"/>
            <a:r>
              <a:rPr lang="en-US" sz="66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1.</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5029200" y="3634864"/>
            <a:ext cx="13944565" cy="1200329"/>
          </a:xfrm>
          <a:prstGeom prst="rect">
            <a:avLst/>
          </a:prstGeom>
          <a:noFill/>
        </p:spPr>
        <p:txBody>
          <a:bodyPr wrap="square" rtlCol="0" anchor="ctr">
            <a:spAutoFit/>
          </a:bodyPr>
          <a:lstStyle/>
          <a:p>
            <a:r>
              <a:rPr lang="en-US" sz="72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INTRODUCTION</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2" name="Picture 1" descr="A logo of a company&#10;&#10;Description automatically generated">
            <a:extLst>
              <a:ext uri="{FF2B5EF4-FFF2-40B4-BE49-F238E27FC236}">
                <a16:creationId xmlns:a16="http://schemas.microsoft.com/office/drawing/2014/main" id="{42FF9B16-AB62-B4BB-CB46-887D7F1E24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39632" y="7154669"/>
            <a:ext cx="1534411" cy="1073903"/>
          </a:xfrm>
          <a:prstGeom prst="rect">
            <a:avLst/>
          </a:prstGeom>
        </p:spPr>
      </p:pic>
    </p:spTree>
    <p:extLst>
      <p:ext uri="{BB962C8B-B14F-4D97-AF65-F5344CB8AC3E}">
        <p14:creationId xmlns:p14="http://schemas.microsoft.com/office/powerpoint/2010/main" val="3255804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5122" name="Picture 2">
            <a:extLst>
              <a:ext uri="{FF2B5EF4-FFF2-40B4-BE49-F238E27FC236}">
                <a16:creationId xmlns:a16="http://schemas.microsoft.com/office/drawing/2014/main" id="{AEDCBAE2-5577-8BC9-0856-BAE3506C1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830065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60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REGISTER EVENT</a:t>
            </a:r>
          </a:p>
        </p:txBody>
      </p:sp>
      <p:pic>
        <p:nvPicPr>
          <p:cNvPr id="8194" name="Picture 2">
            <a:extLst>
              <a:ext uri="{FF2B5EF4-FFF2-40B4-BE49-F238E27FC236}">
                <a16:creationId xmlns:a16="http://schemas.microsoft.com/office/drawing/2014/main" id="{98D6E2B4-73F9-7252-1B10-AB649C87F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1737"/>
            <a:ext cx="18285714" cy="1033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794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9218" name="Picture 2">
            <a:extLst>
              <a:ext uri="{FF2B5EF4-FFF2-40B4-BE49-F238E27FC236}">
                <a16:creationId xmlns:a16="http://schemas.microsoft.com/office/drawing/2014/main" id="{5E3C4D1B-A58C-9E0C-3606-A994AE382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6700"/>
            <a:ext cx="18288000" cy="1055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27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0242" name="Picture 2">
            <a:extLst>
              <a:ext uri="{FF2B5EF4-FFF2-40B4-BE49-F238E27FC236}">
                <a16:creationId xmlns:a16="http://schemas.microsoft.com/office/drawing/2014/main" id="{670A024A-40C4-2075-76F8-A0922EE274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8068"/>
            <a:ext cx="18285715" cy="1036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01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1266" name="Picture 2">
            <a:extLst>
              <a:ext uri="{FF2B5EF4-FFF2-40B4-BE49-F238E27FC236}">
                <a16:creationId xmlns:a16="http://schemas.microsoft.com/office/drawing/2014/main" id="{30BB26DC-3C2F-BE0A-1CBB-38D63F63CE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63500"/>
            <a:ext cx="18285715" cy="1035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933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2290" name="Picture 2">
            <a:extLst>
              <a:ext uri="{FF2B5EF4-FFF2-40B4-BE49-F238E27FC236}">
                <a16:creationId xmlns:a16="http://schemas.microsoft.com/office/drawing/2014/main" id="{28ED43E5-CFCB-7E96-D920-1B6841D21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3500"/>
            <a:ext cx="18288000" cy="1041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1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3314" name="Picture 2">
            <a:extLst>
              <a:ext uri="{FF2B5EF4-FFF2-40B4-BE49-F238E27FC236}">
                <a16:creationId xmlns:a16="http://schemas.microsoft.com/office/drawing/2014/main" id="{3993497C-495A-AA5B-A182-3A0B0E0D2C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2698"/>
            <a:ext cx="18287999" cy="1019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95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6386" name="Picture 2">
            <a:extLst>
              <a:ext uri="{FF2B5EF4-FFF2-40B4-BE49-F238E27FC236}">
                <a16:creationId xmlns:a16="http://schemas.microsoft.com/office/drawing/2014/main" id="{379B80CC-9AFA-1851-B21E-99E3FC91FB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34" y="0"/>
            <a:ext cx="18300654" cy="1031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50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2" name="그룹 1003">
            <a:extLst>
              <a:ext uri="{FF2B5EF4-FFF2-40B4-BE49-F238E27FC236}">
                <a16:creationId xmlns:a16="http://schemas.microsoft.com/office/drawing/2014/main" id="{ECA365BB-E35E-ED32-63A4-55D7352FECE5}"/>
              </a:ext>
            </a:extLst>
          </p:cNvPr>
          <p:cNvGrpSpPr/>
          <p:nvPr/>
        </p:nvGrpSpPr>
        <p:grpSpPr>
          <a:xfrm>
            <a:off x="14444681" y="677391"/>
            <a:ext cx="2826656" cy="1113309"/>
            <a:chOff x="13943318" y="1871720"/>
            <a:chExt cx="2826656" cy="1503992"/>
          </a:xfrm>
        </p:grpSpPr>
        <p:pic>
          <p:nvPicPr>
            <p:cNvPr id="4" name="Object 8">
              <a:extLst>
                <a:ext uri="{FF2B5EF4-FFF2-40B4-BE49-F238E27FC236}">
                  <a16:creationId xmlns:a16="http://schemas.microsoft.com/office/drawing/2014/main" id="{81CC8EB0-22AA-77AD-9C3F-B68B9101E499}"/>
                </a:ext>
              </a:extLst>
            </p:cNvPr>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STUDENT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REQUEST</a:t>
            </a:r>
          </a:p>
        </p:txBody>
      </p:sp>
      <p:pic>
        <p:nvPicPr>
          <p:cNvPr id="14" name="Picture 13" descr="A logo of a company&#10;&#10;Description automatically generated">
            <a:extLst>
              <a:ext uri="{FF2B5EF4-FFF2-40B4-BE49-F238E27FC236}">
                <a16:creationId xmlns:a16="http://schemas.microsoft.com/office/drawing/2014/main" id="{0CA6E0B7-862A-D20F-65F7-28B6F7403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4131" y="7914610"/>
            <a:ext cx="1534411" cy="1073903"/>
          </a:xfrm>
          <a:prstGeom prst="rect">
            <a:avLst/>
          </a:prstGeom>
        </p:spPr>
      </p:pic>
      <p:pic>
        <p:nvPicPr>
          <p:cNvPr id="17410" name="Picture 2">
            <a:extLst>
              <a:ext uri="{FF2B5EF4-FFF2-40B4-BE49-F238E27FC236}">
                <a16:creationId xmlns:a16="http://schemas.microsoft.com/office/drawing/2014/main" id="{496E8628-7154-AD01-76F5-9ABA07274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8395"/>
            <a:ext cx="18300654" cy="1043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2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7F0D4D1-D534-9D9B-2338-335EFBEF3B3F}"/>
              </a:ext>
            </a:extLst>
          </p:cNvPr>
          <p:cNvGrpSpPr/>
          <p:nvPr/>
        </p:nvGrpSpPr>
        <p:grpSpPr>
          <a:xfrm>
            <a:off x="497047" y="5228087"/>
            <a:ext cx="17293906" cy="1458734"/>
            <a:chOff x="0" y="-57150"/>
            <a:chExt cx="4554774" cy="384193"/>
          </a:xfrm>
        </p:grpSpPr>
        <p:sp>
          <p:nvSpPr>
            <p:cNvPr id="23" name="Freeform 6">
              <a:extLst>
                <a:ext uri="{FF2B5EF4-FFF2-40B4-BE49-F238E27FC236}">
                  <a16:creationId xmlns:a16="http://schemas.microsoft.com/office/drawing/2014/main" id="{CEBADEFC-2D7D-2FD2-2D3C-E2ABDA219344}"/>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37C9EF"/>
            </a:solidFill>
          </p:spPr>
          <p:txBody>
            <a:bodyPr/>
            <a:lstStyle/>
            <a:p>
              <a:endParaRPr lang="en-US" sz="2000" b="1">
                <a:latin typeface="Aptos Narrow" panose="020B0004020202020204" pitchFamily="34" charset="0"/>
                <a:ea typeface="Nirmala UI Semilight" panose="020B0402040204020203" pitchFamily="34" charset="0"/>
                <a:cs typeface="Nirmala UI Semilight" panose="020B0402040204020203" pitchFamily="34" charset="0"/>
              </a:endParaRPr>
            </a:p>
          </p:txBody>
        </p:sp>
        <p:sp>
          <p:nvSpPr>
            <p:cNvPr id="37" name="TextBox 7">
              <a:extLst>
                <a:ext uri="{FF2B5EF4-FFF2-40B4-BE49-F238E27FC236}">
                  <a16:creationId xmlns:a16="http://schemas.microsoft.com/office/drawing/2014/main" id="{ABD52250-AC72-EA6C-1619-610AA28A3A25}"/>
                </a:ext>
              </a:extLst>
            </p:cNvPr>
            <p:cNvSpPr txBox="1"/>
            <p:nvPr/>
          </p:nvSpPr>
          <p:spPr>
            <a:xfrm>
              <a:off x="101600" y="-57150"/>
              <a:ext cx="4351574" cy="38419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640"/>
                </a:lnSpc>
              </a:pPr>
              <a:r>
                <a:rPr lang="en-US" sz="2800" b="1" spc="78" dirty="0">
                  <a:solidFill>
                    <a:srgbClr val="FFFFFF"/>
                  </a:solidFill>
                  <a:latin typeface="Aptos Narrow" panose="020B0004020202020204" pitchFamily="34" charset="0"/>
                  <a:ea typeface="Nirmala UI Semilight" panose="020B0402040204020203" pitchFamily="34" charset="0"/>
                  <a:cs typeface="Nirmala UI Semilight" panose="020B0402040204020203" pitchFamily="34" charset="0"/>
                </a:rPr>
                <a:t>Can view more details, accept and reject new society requests. </a:t>
              </a:r>
            </a:p>
          </p:txBody>
        </p:sp>
      </p:grpSp>
      <p:grpSp>
        <p:nvGrpSpPr>
          <p:cNvPr id="4" name="Group 3">
            <a:extLst>
              <a:ext uri="{FF2B5EF4-FFF2-40B4-BE49-F238E27FC236}">
                <a16:creationId xmlns:a16="http://schemas.microsoft.com/office/drawing/2014/main" id="{99068B03-15CE-0B88-E3A8-281B4626A0C6}"/>
              </a:ext>
            </a:extLst>
          </p:cNvPr>
          <p:cNvGrpSpPr/>
          <p:nvPr/>
        </p:nvGrpSpPr>
        <p:grpSpPr>
          <a:xfrm>
            <a:off x="497047" y="6460305"/>
            <a:ext cx="17293906" cy="1458734"/>
            <a:chOff x="0" y="-57150"/>
            <a:chExt cx="4554774" cy="384193"/>
          </a:xfrm>
        </p:grpSpPr>
        <p:sp>
          <p:nvSpPr>
            <p:cNvPr id="21" name="Freeform 9">
              <a:extLst>
                <a:ext uri="{FF2B5EF4-FFF2-40B4-BE49-F238E27FC236}">
                  <a16:creationId xmlns:a16="http://schemas.microsoft.com/office/drawing/2014/main" id="{34B47B1C-CB7D-7D27-801C-59F0010C7F62}"/>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2C92D5"/>
            </a:solidFill>
          </p:spPr>
          <p:txBody>
            <a:bodyPr/>
            <a:lstStyle/>
            <a:p>
              <a:endParaRPr lang="en-US" sz="2000" b="1">
                <a:latin typeface="Aptos Narrow" panose="020B0004020202020204" pitchFamily="34" charset="0"/>
                <a:ea typeface="Nirmala UI Semilight" panose="020B0402040204020203" pitchFamily="34" charset="0"/>
                <a:cs typeface="Nirmala UI Semilight" panose="020B0402040204020203" pitchFamily="34" charset="0"/>
              </a:endParaRPr>
            </a:p>
          </p:txBody>
        </p:sp>
        <p:sp>
          <p:nvSpPr>
            <p:cNvPr id="22" name="TextBox 10">
              <a:extLst>
                <a:ext uri="{FF2B5EF4-FFF2-40B4-BE49-F238E27FC236}">
                  <a16:creationId xmlns:a16="http://schemas.microsoft.com/office/drawing/2014/main" id="{93C10A2E-A876-0BFD-D726-64D31C4BEA54}"/>
                </a:ext>
              </a:extLst>
            </p:cNvPr>
            <p:cNvSpPr txBox="1"/>
            <p:nvPr/>
          </p:nvSpPr>
          <p:spPr>
            <a:xfrm>
              <a:off x="101600" y="-57150"/>
              <a:ext cx="4351574" cy="38419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640"/>
                </a:lnSpc>
              </a:pPr>
              <a:r>
                <a:rPr lang="en-US" sz="2800" b="1" spc="78" dirty="0">
                  <a:solidFill>
                    <a:srgbClr val="FFFFFF"/>
                  </a:solidFill>
                  <a:latin typeface="Aptos Narrow" panose="020B0004020202020204" pitchFamily="34" charset="0"/>
                  <a:ea typeface="Nirmala UI Semilight" panose="020B0402040204020203" pitchFamily="34" charset="0"/>
                  <a:cs typeface="Nirmala UI Semilight" panose="020B0402040204020203" pitchFamily="34" charset="0"/>
                </a:rPr>
                <a:t>Can view more details, accept and reject event requests.</a:t>
              </a:r>
            </a:p>
          </p:txBody>
        </p:sp>
      </p:grpSp>
      <p:grpSp>
        <p:nvGrpSpPr>
          <p:cNvPr id="5" name="Group 4">
            <a:extLst>
              <a:ext uri="{FF2B5EF4-FFF2-40B4-BE49-F238E27FC236}">
                <a16:creationId xmlns:a16="http://schemas.microsoft.com/office/drawing/2014/main" id="{41EB9128-A0B8-17FE-8EAC-0ECC9B107DB8}"/>
              </a:ext>
            </a:extLst>
          </p:cNvPr>
          <p:cNvGrpSpPr/>
          <p:nvPr/>
        </p:nvGrpSpPr>
        <p:grpSpPr>
          <a:xfrm>
            <a:off x="497047" y="3995870"/>
            <a:ext cx="17293906" cy="1458734"/>
            <a:chOff x="0" y="-57150"/>
            <a:chExt cx="4554774" cy="384193"/>
          </a:xfrm>
        </p:grpSpPr>
        <p:sp>
          <p:nvSpPr>
            <p:cNvPr id="19" name="Freeform 12">
              <a:extLst>
                <a:ext uri="{FF2B5EF4-FFF2-40B4-BE49-F238E27FC236}">
                  <a16:creationId xmlns:a16="http://schemas.microsoft.com/office/drawing/2014/main" id="{F6D23158-6BE9-9E6E-4DDB-BEC132706E2A}"/>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18B6B4"/>
            </a:solidFill>
          </p:spPr>
          <p:txBody>
            <a:bodyPr/>
            <a:lstStyle/>
            <a:p>
              <a:endParaRPr lang="en-US" sz="2000" b="1" dirty="0">
                <a:latin typeface="Aptos Narrow" panose="020B0004020202020204" pitchFamily="34" charset="0"/>
                <a:ea typeface="Nirmala UI Semilight" panose="020B0402040204020203" pitchFamily="34" charset="0"/>
                <a:cs typeface="Nirmala UI Semilight" panose="020B0402040204020203" pitchFamily="34" charset="0"/>
              </a:endParaRPr>
            </a:p>
          </p:txBody>
        </p:sp>
        <p:sp>
          <p:nvSpPr>
            <p:cNvPr id="20" name="TextBox 13">
              <a:extLst>
                <a:ext uri="{FF2B5EF4-FFF2-40B4-BE49-F238E27FC236}">
                  <a16:creationId xmlns:a16="http://schemas.microsoft.com/office/drawing/2014/main" id="{50EC4151-360F-D923-97C7-AF18A7DF7211}"/>
                </a:ext>
              </a:extLst>
            </p:cNvPr>
            <p:cNvSpPr txBox="1"/>
            <p:nvPr/>
          </p:nvSpPr>
          <p:spPr>
            <a:xfrm>
              <a:off x="101600" y="-57150"/>
              <a:ext cx="4351574" cy="38419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640"/>
                </a:lnSpc>
              </a:pPr>
              <a:r>
                <a:rPr lang="en-US" sz="2800" b="1" spc="78" dirty="0">
                  <a:solidFill>
                    <a:srgbClr val="FFFFFF"/>
                  </a:solidFill>
                  <a:latin typeface="Aptos Narrow" panose="020B0004020202020204" pitchFamily="34" charset="0"/>
                  <a:ea typeface="Nirmala UI Semilight" panose="020B0402040204020203" pitchFamily="34" charset="0"/>
                  <a:cs typeface="Nirmala UI Semilight" panose="020B0402040204020203" pitchFamily="34" charset="0"/>
                </a:rPr>
                <a:t>Can view upcoming events and view details about a particular society.</a:t>
              </a:r>
            </a:p>
          </p:txBody>
        </p:sp>
      </p:grpSp>
      <p:grpSp>
        <p:nvGrpSpPr>
          <p:cNvPr id="6" name="Group 5">
            <a:extLst>
              <a:ext uri="{FF2B5EF4-FFF2-40B4-BE49-F238E27FC236}">
                <a16:creationId xmlns:a16="http://schemas.microsoft.com/office/drawing/2014/main" id="{9518256A-9739-10FB-C392-49D4C2266B10}"/>
              </a:ext>
            </a:extLst>
          </p:cNvPr>
          <p:cNvGrpSpPr/>
          <p:nvPr/>
        </p:nvGrpSpPr>
        <p:grpSpPr>
          <a:xfrm>
            <a:off x="497047" y="2763652"/>
            <a:ext cx="17293906" cy="1458734"/>
            <a:chOff x="0" y="-57150"/>
            <a:chExt cx="4554774" cy="384193"/>
          </a:xfrm>
        </p:grpSpPr>
        <p:sp>
          <p:nvSpPr>
            <p:cNvPr id="15" name="Freeform 15">
              <a:extLst>
                <a:ext uri="{FF2B5EF4-FFF2-40B4-BE49-F238E27FC236}">
                  <a16:creationId xmlns:a16="http://schemas.microsoft.com/office/drawing/2014/main" id="{7D6CC7C2-01CE-F03D-843B-0A5A7BF91325}"/>
                </a:ext>
              </a:extLst>
            </p:cNvPr>
            <p:cNvSpPr/>
            <p:nvPr/>
          </p:nvSpPr>
          <p:spPr>
            <a:xfrm>
              <a:off x="0" y="0"/>
              <a:ext cx="4554774" cy="327043"/>
            </a:xfrm>
            <a:custGeom>
              <a:avLst/>
              <a:gdLst/>
              <a:ahLst/>
              <a:cxnLst/>
              <a:rect l="l" t="t" r="r" b="b"/>
              <a:pathLst>
                <a:path w="4554774" h="327043">
                  <a:moveTo>
                    <a:pt x="203200" y="0"/>
                  </a:moveTo>
                  <a:lnTo>
                    <a:pt x="4554774" y="0"/>
                  </a:lnTo>
                  <a:lnTo>
                    <a:pt x="4351574" y="327043"/>
                  </a:lnTo>
                  <a:lnTo>
                    <a:pt x="0" y="327043"/>
                  </a:lnTo>
                  <a:lnTo>
                    <a:pt x="203200" y="0"/>
                  </a:lnTo>
                  <a:close/>
                </a:path>
              </a:pathLst>
            </a:custGeom>
            <a:solidFill>
              <a:srgbClr val="4FCDCC"/>
            </a:solidFill>
          </p:spPr>
          <p:txBody>
            <a:bodyPr/>
            <a:lstStyle/>
            <a:p>
              <a:endParaRPr lang="en-US" sz="2000" b="1">
                <a:latin typeface="Aptos Narrow" panose="020B0004020202020204" pitchFamily="34" charset="0"/>
                <a:ea typeface="Nirmala UI Semilight" panose="020B0402040204020203" pitchFamily="34" charset="0"/>
                <a:cs typeface="Nirmala UI Semilight" panose="020B0402040204020203" pitchFamily="34" charset="0"/>
              </a:endParaRPr>
            </a:p>
          </p:txBody>
        </p:sp>
        <p:sp>
          <p:nvSpPr>
            <p:cNvPr id="16" name="TextBox 16">
              <a:extLst>
                <a:ext uri="{FF2B5EF4-FFF2-40B4-BE49-F238E27FC236}">
                  <a16:creationId xmlns:a16="http://schemas.microsoft.com/office/drawing/2014/main" id="{06748277-223A-BFC5-44DD-1C8D00F98F25}"/>
                </a:ext>
              </a:extLst>
            </p:cNvPr>
            <p:cNvSpPr txBox="1"/>
            <p:nvPr/>
          </p:nvSpPr>
          <p:spPr>
            <a:xfrm>
              <a:off x="101600" y="-57150"/>
              <a:ext cx="4351574" cy="38419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640"/>
                </a:lnSpc>
              </a:pPr>
              <a:r>
                <a:rPr lang="en-US" sz="2800" b="1" spc="78" dirty="0">
                  <a:solidFill>
                    <a:srgbClr val="FFFFFF"/>
                  </a:solidFill>
                  <a:latin typeface="Aptos Narrow" panose="020B0004020202020204" pitchFamily="34" charset="0"/>
                  <a:ea typeface="Nirmala UI Semilight" panose="020B0402040204020203" pitchFamily="34" charset="0"/>
                  <a:cs typeface="Nirmala UI Semilight" panose="020B0402040204020203" pitchFamily="34" charset="0"/>
                </a:rPr>
                <a:t>View more about registered Societies.</a:t>
              </a:r>
            </a:p>
          </p:txBody>
        </p:sp>
      </p:grpSp>
      <p:sp>
        <p:nvSpPr>
          <p:cNvPr id="7" name="TextBox 17">
            <a:extLst>
              <a:ext uri="{FF2B5EF4-FFF2-40B4-BE49-F238E27FC236}">
                <a16:creationId xmlns:a16="http://schemas.microsoft.com/office/drawing/2014/main" id="{75FFA6D9-1CE6-B361-8B8B-73F79726D658}"/>
              </a:ext>
            </a:extLst>
          </p:cNvPr>
          <p:cNvSpPr txBox="1"/>
          <p:nvPr/>
        </p:nvSpPr>
        <p:spPr>
          <a:xfrm>
            <a:off x="16001108" y="3201705"/>
            <a:ext cx="692398" cy="6793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599"/>
              </a:lnSpc>
            </a:pPr>
            <a:r>
              <a:rPr lang="en-US" sz="3999" u="none" spc="119">
                <a:solidFill>
                  <a:srgbClr val="FFFFFF"/>
                </a:solidFill>
                <a:latin typeface="Aileron Ultra-Bold"/>
              </a:rPr>
              <a:t>1</a:t>
            </a:r>
          </a:p>
        </p:txBody>
      </p:sp>
      <p:sp>
        <p:nvSpPr>
          <p:cNvPr id="8" name="TextBox 18">
            <a:extLst>
              <a:ext uri="{FF2B5EF4-FFF2-40B4-BE49-F238E27FC236}">
                <a16:creationId xmlns:a16="http://schemas.microsoft.com/office/drawing/2014/main" id="{749A47D2-D1A4-52D6-4760-EB3F219886BC}"/>
              </a:ext>
            </a:extLst>
          </p:cNvPr>
          <p:cNvSpPr txBox="1"/>
          <p:nvPr/>
        </p:nvSpPr>
        <p:spPr>
          <a:xfrm>
            <a:off x="16001108" y="4443386"/>
            <a:ext cx="692398" cy="6793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599"/>
              </a:lnSpc>
            </a:pPr>
            <a:r>
              <a:rPr lang="en-US" sz="3999" u="none" spc="119">
                <a:solidFill>
                  <a:srgbClr val="FFFFFF"/>
                </a:solidFill>
                <a:latin typeface="Aileron Ultra-Bold"/>
              </a:rPr>
              <a:t>2</a:t>
            </a:r>
          </a:p>
        </p:txBody>
      </p:sp>
      <p:sp>
        <p:nvSpPr>
          <p:cNvPr id="9" name="TextBox 19">
            <a:extLst>
              <a:ext uri="{FF2B5EF4-FFF2-40B4-BE49-F238E27FC236}">
                <a16:creationId xmlns:a16="http://schemas.microsoft.com/office/drawing/2014/main" id="{4FF73F38-92FD-EA34-90FC-3071A525E4A0}"/>
              </a:ext>
            </a:extLst>
          </p:cNvPr>
          <p:cNvSpPr txBox="1"/>
          <p:nvPr/>
        </p:nvSpPr>
        <p:spPr>
          <a:xfrm>
            <a:off x="16001108" y="5669236"/>
            <a:ext cx="692398" cy="6793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599"/>
              </a:lnSpc>
            </a:pPr>
            <a:r>
              <a:rPr lang="en-US" sz="3999" u="none" spc="119">
                <a:solidFill>
                  <a:srgbClr val="FFFFFF"/>
                </a:solidFill>
                <a:latin typeface="Aileron Ultra-Bold"/>
              </a:rPr>
              <a:t>3</a:t>
            </a:r>
          </a:p>
        </p:txBody>
      </p:sp>
      <p:sp>
        <p:nvSpPr>
          <p:cNvPr id="10" name="TextBox 20">
            <a:extLst>
              <a:ext uri="{FF2B5EF4-FFF2-40B4-BE49-F238E27FC236}">
                <a16:creationId xmlns:a16="http://schemas.microsoft.com/office/drawing/2014/main" id="{46B98570-C398-BFA4-312C-724032FEC1AF}"/>
              </a:ext>
            </a:extLst>
          </p:cNvPr>
          <p:cNvSpPr txBox="1"/>
          <p:nvPr/>
        </p:nvSpPr>
        <p:spPr>
          <a:xfrm>
            <a:off x="16001108" y="6895024"/>
            <a:ext cx="692398" cy="6793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599"/>
              </a:lnSpc>
            </a:pPr>
            <a:r>
              <a:rPr lang="en-US" sz="3999" u="none" spc="119">
                <a:solidFill>
                  <a:srgbClr val="FFFFFF"/>
                </a:solidFill>
                <a:latin typeface="Aileron Ultra-Bold"/>
              </a:rPr>
              <a:t>4</a:t>
            </a:r>
          </a:p>
        </p:txBody>
      </p:sp>
      <p:sp>
        <p:nvSpPr>
          <p:cNvPr id="11" name="TextBox 21">
            <a:extLst>
              <a:ext uri="{FF2B5EF4-FFF2-40B4-BE49-F238E27FC236}">
                <a16:creationId xmlns:a16="http://schemas.microsoft.com/office/drawing/2014/main" id="{C957617A-C1D3-1F42-4312-BB066B1279B9}"/>
              </a:ext>
            </a:extLst>
          </p:cNvPr>
          <p:cNvSpPr txBox="1"/>
          <p:nvPr/>
        </p:nvSpPr>
        <p:spPr>
          <a:xfrm>
            <a:off x="16001108" y="8152597"/>
            <a:ext cx="692398" cy="67937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599"/>
              </a:lnSpc>
            </a:pPr>
            <a:r>
              <a:rPr lang="en-US" sz="3999" u="none" spc="119">
                <a:solidFill>
                  <a:srgbClr val="FFFFFF"/>
                </a:solidFill>
                <a:latin typeface="Aileron Ultra-Bold"/>
              </a:rPr>
              <a:t>5</a:t>
            </a:r>
          </a:p>
        </p:txBody>
      </p:sp>
      <p:sp>
        <p:nvSpPr>
          <p:cNvPr id="14" name="TextBox 24">
            <a:extLst>
              <a:ext uri="{FF2B5EF4-FFF2-40B4-BE49-F238E27FC236}">
                <a16:creationId xmlns:a16="http://schemas.microsoft.com/office/drawing/2014/main" id="{FF11171A-7389-6DEE-A492-8AFDA48B8872}"/>
              </a:ext>
            </a:extLst>
          </p:cNvPr>
          <p:cNvSpPr txBox="1"/>
          <p:nvPr/>
        </p:nvSpPr>
        <p:spPr>
          <a:xfrm>
            <a:off x="3550137" y="938230"/>
            <a:ext cx="11187724" cy="64383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4716"/>
              </a:lnSpc>
            </a:pPr>
            <a:r>
              <a:rPr lang="en-US" sz="5400" spc="107"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rPr>
              <a:t>MENTOR MAIN FUNCTIONALTIES</a:t>
            </a:r>
            <a:endParaRPr lang="en-US" sz="5400" u="none" spc="107" dirty="0">
              <a:solidFill>
                <a:srgbClr val="191919"/>
              </a:solidFill>
              <a:latin typeface="Aptos Narrow" panose="020B0004020202020204"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08867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936139"/>
            <a:ext cx="2987961" cy="369332"/>
          </a:xfrm>
          <a:prstGeom prst="rect">
            <a:avLst/>
          </a:prstGeom>
          <a:noFill/>
        </p:spPr>
        <p:txBody>
          <a:bodyPr wrap="square" rtlCol="0" anchor="ctr">
            <a:spAutoFit/>
          </a:bodyPr>
          <a:lstStyle/>
          <a:p>
            <a:pPr algn="ctr"/>
            <a:r>
              <a:rPr lang="en-US" b="1"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INTRODUCTION</a:t>
            </a:r>
          </a:p>
        </p:txBody>
      </p:sp>
      <p:sp>
        <p:nvSpPr>
          <p:cNvPr id="27" name="Object 27"/>
          <p:cNvSpPr txBox="1"/>
          <p:nvPr/>
        </p:nvSpPr>
        <p:spPr>
          <a:xfrm>
            <a:off x="1777548" y="2895559"/>
            <a:ext cx="6542761" cy="6073458"/>
          </a:xfrm>
          <a:prstGeom prst="rect">
            <a:avLst/>
          </a:prstGeom>
          <a:noFill/>
        </p:spPr>
        <p:txBody>
          <a:bodyPr wrap="square" rtlCol="0" anchor="ctr">
            <a:spAutoFit/>
          </a:bodyPr>
          <a:lstStyle/>
          <a:p>
            <a:pPr rtl="0">
              <a:spcBef>
                <a:spcPts val="0"/>
              </a:spcBef>
              <a:spcAft>
                <a:spcPts val="0"/>
              </a:spcAft>
            </a:pPr>
            <a:r>
              <a:rPr lang="en-US" sz="24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CampusNex</a:t>
            </a: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is a </a:t>
            </a:r>
            <a:r>
              <a:rPr lang="en-US" sz="2400" b="1"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Desktop Application</a:t>
            </a: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built by our team ‘</a:t>
            </a:r>
            <a:r>
              <a:rPr lang="en-US" sz="24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AceCoders</a:t>
            </a: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to serve as a </a:t>
            </a:r>
            <a:r>
              <a:rPr lang="en-US" sz="2400" b="1"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centralized platform </a:t>
            </a: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for managing societies operations and enhancing collaboration. </a:t>
            </a:r>
            <a:endParaRPr lang="en-US" sz="28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rtl="0">
              <a:spcBef>
                <a:spcPts val="1600"/>
              </a:spcBef>
              <a:spcAft>
                <a:spcPts val="400"/>
              </a:spcAft>
            </a:pPr>
            <a:r>
              <a:rPr lang="en-US" sz="3200" b="1" i="0" u="none" strike="noStrike" dirty="0">
                <a:solidFill>
                  <a:srgbClr val="00074E"/>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Modules:</a:t>
            </a:r>
            <a:endParaRPr lang="en-US" sz="3600" b="1" dirty="0">
              <a:solidFill>
                <a:srgbClr val="00074E"/>
              </a:solidFill>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rtl="0">
              <a:spcBef>
                <a:spcPts val="0"/>
              </a:spcBef>
              <a:spcAft>
                <a:spcPts val="0"/>
              </a:spcAft>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Based on time, cost and other resources, we set the scope of our project and shortlisted the following modules for development.</a:t>
            </a:r>
          </a:p>
          <a:p>
            <a:pPr rtl="0">
              <a:spcBef>
                <a:spcPts val="0"/>
              </a:spcBef>
              <a:spcAft>
                <a:spcPts val="0"/>
              </a:spcAft>
            </a:pPr>
            <a:endParaRPr lang="en-US" sz="28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User Authentication </a:t>
            </a: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Societies Management and Approval</a:t>
            </a: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Dynamic Societies Search</a:t>
            </a: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Event Management and Approval</a:t>
            </a: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Member Registration</a:t>
            </a:r>
          </a:p>
          <a:p>
            <a:pPr marL="342900" indent="-342900"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Announcements Management</a:t>
            </a:r>
          </a:p>
        </p:txBody>
      </p:sp>
      <p:sp>
        <p:nvSpPr>
          <p:cNvPr id="28" name="Object 28"/>
          <p:cNvSpPr txBox="1"/>
          <p:nvPr/>
        </p:nvSpPr>
        <p:spPr>
          <a:xfrm>
            <a:off x="-466960" y="1816085"/>
            <a:ext cx="11031776" cy="938719"/>
          </a:xfrm>
          <a:prstGeom prst="rect">
            <a:avLst/>
          </a:prstGeom>
          <a:noFill/>
        </p:spPr>
        <p:txBody>
          <a:bodyPr wrap="square" rtlCol="0" anchor="ctr">
            <a:spAutoFit/>
          </a:bodyPr>
          <a:lstStyle/>
          <a:p>
            <a:pPr algn="ctr"/>
            <a:r>
              <a:rPr lang="en-US" sz="55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INTRODUCTION</a:t>
            </a:r>
            <a:endParaRPr lang="en-US"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cxnSp>
        <p:nvCxnSpPr>
          <p:cNvPr id="5" name="Straight Connector 4">
            <a:extLst>
              <a:ext uri="{FF2B5EF4-FFF2-40B4-BE49-F238E27FC236}">
                <a16:creationId xmlns:a16="http://schemas.microsoft.com/office/drawing/2014/main" id="{A5C0F5D6-347C-5848-F567-8594B5560009}"/>
              </a:ext>
            </a:extLst>
          </p:cNvPr>
          <p:cNvCxnSpPr/>
          <p:nvPr/>
        </p:nvCxnSpPr>
        <p:spPr>
          <a:xfrm>
            <a:off x="1981200" y="2754804"/>
            <a:ext cx="5943600" cy="0"/>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2" name="그룹 1005">
            <a:extLst>
              <a:ext uri="{FF2B5EF4-FFF2-40B4-BE49-F238E27FC236}">
                <a16:creationId xmlns:a16="http://schemas.microsoft.com/office/drawing/2014/main" id="{94CEB2BE-85CA-DECC-CD20-ABF8CF866FBE}"/>
              </a:ext>
            </a:extLst>
          </p:cNvPr>
          <p:cNvGrpSpPr/>
          <p:nvPr/>
        </p:nvGrpSpPr>
        <p:grpSpPr>
          <a:xfrm>
            <a:off x="9274129" y="1562100"/>
            <a:ext cx="7433956" cy="6756413"/>
            <a:chOff x="9135387" y="1446594"/>
            <a:chExt cx="5864893" cy="5864893"/>
          </a:xfrm>
        </p:grpSpPr>
        <p:pic>
          <p:nvPicPr>
            <p:cNvPr id="4" name="Object 18">
              <a:extLst>
                <a:ext uri="{FF2B5EF4-FFF2-40B4-BE49-F238E27FC236}">
                  <a16:creationId xmlns:a16="http://schemas.microsoft.com/office/drawing/2014/main" id="{A3D6D80F-21B4-85A2-6B49-F270E3968E7C}"/>
                </a:ext>
              </a:extLst>
            </p:cNvPr>
            <p:cNvPicPr>
              <a:picLocks noChangeAspect="1"/>
            </p:cNvPicPr>
            <p:nvPr/>
          </p:nvPicPr>
          <p:blipFill>
            <a:blip r:embed="rId5" cstate="print"/>
            <a:stretch>
              <a:fillRect/>
            </a:stretch>
          </p:blipFill>
          <p:spPr>
            <a:xfrm>
              <a:off x="9135387" y="1446594"/>
              <a:ext cx="5864893" cy="5864893"/>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8" name="Picture 7">
            <a:extLst>
              <a:ext uri="{FF2B5EF4-FFF2-40B4-BE49-F238E27FC236}">
                <a16:creationId xmlns:a16="http://schemas.microsoft.com/office/drawing/2014/main" id="{CBCA802B-B9C2-400A-AF0A-C3D0FD99938C}"/>
              </a:ext>
            </a:extLst>
          </p:cNvPr>
          <p:cNvPicPr>
            <a:picLocks noChangeAspect="1"/>
          </p:cNvPicPr>
          <p:nvPr/>
        </p:nvPicPr>
        <p:blipFill>
          <a:blip r:embed="rId4"/>
          <a:stretch>
            <a:fillRect/>
          </a:stretch>
        </p:blipFill>
        <p:spPr>
          <a:xfrm>
            <a:off x="0" y="0"/>
            <a:ext cx="18300654" cy="10287000"/>
          </a:xfrm>
          <a:prstGeom prst="rect">
            <a:avLst/>
          </a:prstGeom>
        </p:spPr>
      </p:pic>
    </p:spTree>
    <p:extLst>
      <p:ext uri="{BB962C8B-B14F-4D97-AF65-F5344CB8AC3E}">
        <p14:creationId xmlns:p14="http://schemas.microsoft.com/office/powerpoint/2010/main" val="1863756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MENTOR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VIEW MORE SOCIETY</a:t>
            </a:r>
          </a:p>
        </p:txBody>
      </p:sp>
      <p:pic>
        <p:nvPicPr>
          <p:cNvPr id="9" name="Picture 8">
            <a:extLst>
              <a:ext uri="{FF2B5EF4-FFF2-40B4-BE49-F238E27FC236}">
                <a16:creationId xmlns:a16="http://schemas.microsoft.com/office/drawing/2014/main" id="{F2601307-F1D2-72F1-AC10-7253039DA489}"/>
              </a:ext>
            </a:extLst>
          </p:cNvPr>
          <p:cNvPicPr>
            <a:picLocks noChangeAspect="1"/>
          </p:cNvPicPr>
          <p:nvPr/>
        </p:nvPicPr>
        <p:blipFill>
          <a:blip r:embed="rId4"/>
          <a:stretch>
            <a:fillRect/>
          </a:stretch>
        </p:blipFill>
        <p:spPr>
          <a:xfrm>
            <a:off x="-53887" y="0"/>
            <a:ext cx="18341887" cy="10286999"/>
          </a:xfrm>
          <a:prstGeom prst="rect">
            <a:avLst/>
          </a:prstGeom>
        </p:spPr>
      </p:pic>
    </p:spTree>
    <p:extLst>
      <p:ext uri="{BB962C8B-B14F-4D97-AF65-F5344CB8AC3E}">
        <p14:creationId xmlns:p14="http://schemas.microsoft.com/office/powerpoint/2010/main" val="1415065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8" name="Picture 7">
            <a:extLst>
              <a:ext uri="{FF2B5EF4-FFF2-40B4-BE49-F238E27FC236}">
                <a16:creationId xmlns:a16="http://schemas.microsoft.com/office/drawing/2014/main" id="{96C2C584-C05D-3B49-02AD-E4C13085F66C}"/>
              </a:ext>
            </a:extLst>
          </p:cNvPr>
          <p:cNvPicPr>
            <a:picLocks noChangeAspect="1"/>
          </p:cNvPicPr>
          <p:nvPr/>
        </p:nvPicPr>
        <p:blipFill>
          <a:blip r:embed="rId4"/>
          <a:stretch>
            <a:fillRect/>
          </a:stretch>
        </p:blipFill>
        <p:spPr>
          <a:xfrm>
            <a:off x="-37990" y="0"/>
            <a:ext cx="18300654" cy="10286999"/>
          </a:xfrm>
          <a:prstGeom prst="rect">
            <a:avLst/>
          </a:prstGeom>
        </p:spPr>
      </p:pic>
    </p:spTree>
    <p:extLst>
      <p:ext uri="{BB962C8B-B14F-4D97-AF65-F5344CB8AC3E}">
        <p14:creationId xmlns:p14="http://schemas.microsoft.com/office/powerpoint/2010/main" val="1636954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MENTOR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VIEW EVENT</a:t>
            </a:r>
          </a:p>
        </p:txBody>
      </p:sp>
      <p:pic>
        <p:nvPicPr>
          <p:cNvPr id="9" name="Picture 8">
            <a:extLst>
              <a:ext uri="{FF2B5EF4-FFF2-40B4-BE49-F238E27FC236}">
                <a16:creationId xmlns:a16="http://schemas.microsoft.com/office/drawing/2014/main" id="{95BFAB60-A337-B382-6E71-11BADC860C12}"/>
              </a:ext>
            </a:extLst>
          </p:cNvPr>
          <p:cNvPicPr>
            <a:picLocks noChangeAspect="1"/>
          </p:cNvPicPr>
          <p:nvPr/>
        </p:nvPicPr>
        <p:blipFill>
          <a:blip r:embed="rId4"/>
          <a:stretch>
            <a:fillRect/>
          </a:stretch>
        </p:blipFill>
        <p:spPr>
          <a:xfrm>
            <a:off x="-9713" y="0"/>
            <a:ext cx="18297713" cy="10286999"/>
          </a:xfrm>
          <a:prstGeom prst="rect">
            <a:avLst/>
          </a:prstGeom>
        </p:spPr>
      </p:pic>
    </p:spTree>
    <p:extLst>
      <p:ext uri="{BB962C8B-B14F-4D97-AF65-F5344CB8AC3E}">
        <p14:creationId xmlns:p14="http://schemas.microsoft.com/office/powerpoint/2010/main" val="3460754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sp>
        <p:nvSpPr>
          <p:cNvPr id="5" name="Object 11">
            <a:extLst>
              <a:ext uri="{FF2B5EF4-FFF2-40B4-BE49-F238E27FC236}">
                <a16:creationId xmlns:a16="http://schemas.microsoft.com/office/drawing/2014/main" id="{623B9E75-5B22-5889-12A6-C1C4E2A02BFF}"/>
              </a:ext>
            </a:extLst>
          </p:cNvPr>
          <p:cNvSpPr txBox="1"/>
          <p:nvPr/>
        </p:nvSpPr>
        <p:spPr>
          <a:xfrm>
            <a:off x="14364028" y="800101"/>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MENTOR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SOCIETY REQUESTS</a:t>
            </a:r>
          </a:p>
        </p:txBody>
      </p:sp>
      <p:pic>
        <p:nvPicPr>
          <p:cNvPr id="14338" name="Picture 2">
            <a:extLst>
              <a:ext uri="{FF2B5EF4-FFF2-40B4-BE49-F238E27FC236}">
                <a16:creationId xmlns:a16="http://schemas.microsoft.com/office/drawing/2014/main" id="{E7268128-A138-2809-ECA2-030B940E7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8285714" cy="1031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614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15362" name="Picture 2">
            <a:extLst>
              <a:ext uri="{FF2B5EF4-FFF2-40B4-BE49-F238E27FC236}">
                <a16:creationId xmlns:a16="http://schemas.microsoft.com/office/drawing/2014/main" id="{7E8E6EBF-DC22-F3D6-BB09-AAFE705C1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999"/>
            <a:ext cx="18300654" cy="1018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58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9" name="Picture 8">
            <a:extLst>
              <a:ext uri="{FF2B5EF4-FFF2-40B4-BE49-F238E27FC236}">
                <a16:creationId xmlns:a16="http://schemas.microsoft.com/office/drawing/2014/main" id="{DF69BC67-A5B0-1028-0D85-E7355B718BBF}"/>
              </a:ext>
            </a:extLst>
          </p:cNvPr>
          <p:cNvPicPr>
            <a:picLocks noChangeAspect="1"/>
          </p:cNvPicPr>
          <p:nvPr/>
        </p:nvPicPr>
        <p:blipFill>
          <a:blip r:embed="rId4"/>
          <a:stretch>
            <a:fillRect/>
          </a:stretch>
        </p:blipFill>
        <p:spPr>
          <a:xfrm>
            <a:off x="0" y="0"/>
            <a:ext cx="18250213" cy="10287000"/>
          </a:xfrm>
          <a:prstGeom prst="rect">
            <a:avLst/>
          </a:prstGeom>
        </p:spPr>
      </p:pic>
    </p:spTree>
    <p:extLst>
      <p:ext uri="{BB962C8B-B14F-4D97-AF65-F5344CB8AC3E}">
        <p14:creationId xmlns:p14="http://schemas.microsoft.com/office/powerpoint/2010/main" val="1892793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723900"/>
            <a:ext cx="17039029" cy="876299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pic>
        <p:nvPicPr>
          <p:cNvPr id="4" name="Picture 3">
            <a:extLst>
              <a:ext uri="{FF2B5EF4-FFF2-40B4-BE49-F238E27FC236}">
                <a16:creationId xmlns:a16="http://schemas.microsoft.com/office/drawing/2014/main" id="{322F35BC-EEBA-8E8C-8BC0-0C008501C391}"/>
              </a:ext>
            </a:extLst>
          </p:cNvPr>
          <p:cNvPicPr>
            <a:picLocks noChangeAspect="1"/>
          </p:cNvPicPr>
          <p:nvPr/>
        </p:nvPicPr>
        <p:blipFill>
          <a:blip r:embed="rId4"/>
          <a:stretch>
            <a:fillRect/>
          </a:stretch>
        </p:blipFill>
        <p:spPr>
          <a:xfrm>
            <a:off x="-14938" y="0"/>
            <a:ext cx="18300654" cy="10287000"/>
          </a:xfrm>
          <a:prstGeom prst="rect">
            <a:avLst/>
          </a:prstGeom>
        </p:spPr>
      </p:pic>
    </p:spTree>
    <p:extLst>
      <p:ext uri="{BB962C8B-B14F-4D97-AF65-F5344CB8AC3E}">
        <p14:creationId xmlns:p14="http://schemas.microsoft.com/office/powerpoint/2010/main" val="1579141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4004372" y="2372390"/>
            <a:ext cx="2716328" cy="369332"/>
          </a:xfrm>
          <a:prstGeom prst="rect">
            <a:avLst/>
          </a:prstGeom>
          <a:noFill/>
        </p:spPr>
        <p:txBody>
          <a:bodyPr wrap="square" rtlCol="0" anchor="ctr">
            <a:spAutoFit/>
          </a:bodyPr>
          <a:lstStyle/>
          <a:p>
            <a:pPr algn="ctr"/>
            <a:r>
              <a:rPr lang="en-US" dirty="0">
                <a:solidFill>
                  <a:schemeClr val="bg1"/>
                </a:solidFill>
              </a:rPr>
              <a:t>WORK DIVISION</a:t>
            </a:r>
          </a:p>
        </p:txBody>
      </p:sp>
      <p:grpSp>
        <p:nvGrpSpPr>
          <p:cNvPr id="1004" name="그룹 1004"/>
          <p:cNvGrpSpPr/>
          <p:nvPr/>
        </p:nvGrpSpPr>
        <p:grpSpPr>
          <a:xfrm>
            <a:off x="7865327" y="6197851"/>
            <a:ext cx="2502843"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grpSp>
        <p:nvGrpSpPr>
          <p:cNvPr id="1005" name="그룹 1005"/>
          <p:cNvGrpSpPr/>
          <p:nvPr/>
        </p:nvGrpSpPr>
        <p:grpSpPr>
          <a:xfrm>
            <a:off x="4960358" y="6209378"/>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490979" y="636940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ITERATION 1</a:t>
            </a:r>
          </a:p>
        </p:txBody>
      </p:sp>
      <p:grpSp>
        <p:nvGrpSpPr>
          <p:cNvPr id="1006" name="그룹 1006"/>
          <p:cNvGrpSpPr/>
          <p:nvPr/>
        </p:nvGrpSpPr>
        <p:grpSpPr>
          <a:xfrm>
            <a:off x="10460686" y="6182192"/>
            <a:ext cx="2701360" cy="732375"/>
            <a:chOff x="10460686" y="6182192"/>
            <a:chExt cx="2701360" cy="732375"/>
          </a:xfrm>
        </p:grpSpPr>
        <p:pic>
          <p:nvPicPr>
            <p:cNvPr id="21" name="Object 20"/>
            <p:cNvPicPr>
              <a:picLocks noChangeAspect="1"/>
            </p:cNvPicPr>
            <p:nvPr/>
          </p:nvPicPr>
          <p:blipFill>
            <a:blip r:embed="rId5" cstate="print"/>
            <a:stretch>
              <a:fillRect/>
            </a:stretch>
          </p:blipFill>
          <p:spPr>
            <a:xfrm>
              <a:off x="10460686" y="6182192"/>
              <a:ext cx="2701360" cy="732375"/>
            </a:xfrm>
            <a:prstGeom prst="rect">
              <a:avLst/>
            </a:prstGeom>
          </p:spPr>
        </p:pic>
      </p:grpSp>
      <p:sp>
        <p:nvSpPr>
          <p:cNvPr id="23" name="Object 23"/>
          <p:cNvSpPr txBox="1"/>
          <p:nvPr/>
        </p:nvSpPr>
        <p:spPr>
          <a:xfrm>
            <a:off x="10159469"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ITERATION 2</a:t>
            </a:r>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6.</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727197"/>
            <a:ext cx="13944565" cy="1015663"/>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WORK DIVISION</a:t>
            </a:r>
          </a:p>
        </p:txBody>
      </p:sp>
      <p:sp>
        <p:nvSpPr>
          <p:cNvPr id="15" name="Object 15"/>
          <p:cNvSpPr txBox="1"/>
          <p:nvPr/>
        </p:nvSpPr>
        <p:spPr>
          <a:xfrm>
            <a:off x="5590106" y="6348324"/>
            <a:ext cx="3303756" cy="400110"/>
          </a:xfrm>
          <a:prstGeom prst="rect">
            <a:avLst/>
          </a:prstGeom>
          <a:noFill/>
        </p:spPr>
        <p:txBody>
          <a:bodyPr wrap="square" rtlCol="0" anchor="ctr">
            <a:spAutoFit/>
          </a:bodyPr>
          <a:lstStyle/>
          <a:p>
            <a:r>
              <a:rPr lang="en-US" dirty="0">
                <a:solidFill>
                  <a:srgbClr val="00074E"/>
                </a:solidFill>
                <a:latin typeface="Pretendard Medium" pitchFamily="34" charset="0"/>
              </a:rPr>
              <a:t>ITERATION</a:t>
            </a:r>
            <a:r>
              <a:rPr lang="en-US" sz="2000" dirty="0">
                <a:solidFill>
                  <a:srgbClr val="00074E"/>
                </a:solidFill>
                <a:latin typeface="Pretendard Medium" pitchFamily="34" charset="0"/>
              </a:rPr>
              <a:t> 0</a:t>
            </a:r>
            <a:endParaRPr lang="en-US" dirty="0">
              <a:solidFill>
                <a:srgbClr val="00074E"/>
              </a:solidFill>
              <a:latin typeface="Pretendard Medium" pitchFamily="34" charset="0"/>
            </a:endParaRPr>
          </a:p>
        </p:txBody>
      </p:sp>
      <p:grpSp>
        <p:nvGrpSpPr>
          <p:cNvPr id="8" name="그룹 1004">
            <a:extLst>
              <a:ext uri="{FF2B5EF4-FFF2-40B4-BE49-F238E27FC236}">
                <a16:creationId xmlns:a16="http://schemas.microsoft.com/office/drawing/2014/main" id="{6FB5C31E-D429-316A-A758-CB7845CBCF28}"/>
              </a:ext>
            </a:extLst>
          </p:cNvPr>
          <p:cNvGrpSpPr/>
          <p:nvPr/>
        </p:nvGrpSpPr>
        <p:grpSpPr>
          <a:xfrm>
            <a:off x="13332745" y="6182901"/>
            <a:ext cx="2502843" cy="732375"/>
            <a:chOff x="4872934" y="6182192"/>
            <a:chExt cx="2701360" cy="732375"/>
          </a:xfrm>
        </p:grpSpPr>
        <p:pic>
          <p:nvPicPr>
            <p:cNvPr id="10" name="Object 12">
              <a:extLst>
                <a:ext uri="{FF2B5EF4-FFF2-40B4-BE49-F238E27FC236}">
                  <a16:creationId xmlns:a16="http://schemas.microsoft.com/office/drawing/2014/main" id="{33C2AF46-307D-ACB4-FD4A-1BCD1339C84E}"/>
                </a:ext>
              </a:extLst>
            </p:cNvPr>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2" name="Object 19">
            <a:extLst>
              <a:ext uri="{FF2B5EF4-FFF2-40B4-BE49-F238E27FC236}">
                <a16:creationId xmlns:a16="http://schemas.microsoft.com/office/drawing/2014/main" id="{B16087DF-BB39-9635-A249-ED7592FC5269}"/>
              </a:ext>
            </a:extLst>
          </p:cNvPr>
          <p:cNvSpPr txBox="1"/>
          <p:nvPr/>
        </p:nvSpPr>
        <p:spPr>
          <a:xfrm>
            <a:off x="12958397" y="635445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ITERATION 3</a:t>
            </a:r>
          </a:p>
        </p:txBody>
      </p:sp>
      <p:pic>
        <p:nvPicPr>
          <p:cNvPr id="14" name="Picture 13" descr="A logo of a company&#10;&#10;Description automatically generated">
            <a:extLst>
              <a:ext uri="{FF2B5EF4-FFF2-40B4-BE49-F238E27FC236}">
                <a16:creationId xmlns:a16="http://schemas.microsoft.com/office/drawing/2014/main" id="{BBC4FE93-1416-3146-A6D7-09595B695B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04131" y="7121156"/>
            <a:ext cx="1380305" cy="966047"/>
          </a:xfrm>
          <a:prstGeom prst="rect">
            <a:avLst/>
          </a:prstGeom>
        </p:spPr>
      </p:pic>
    </p:spTree>
    <p:extLst>
      <p:ext uri="{BB962C8B-B14F-4D97-AF65-F5344CB8AC3E}">
        <p14:creationId xmlns:p14="http://schemas.microsoft.com/office/powerpoint/2010/main" val="2851765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928444"/>
            <a:ext cx="2987961" cy="384721"/>
          </a:xfrm>
          <a:prstGeom prst="rect">
            <a:avLst/>
          </a:prstGeom>
          <a:noFill/>
        </p:spPr>
        <p:txBody>
          <a:bodyPr wrap="square" rtlCol="0" anchor="ctr">
            <a:spAutoFit/>
          </a:bodyPr>
          <a:lstStyle/>
          <a:p>
            <a:pPr algn="ctr"/>
            <a:r>
              <a:rPr lang="en-US" sz="1900" kern="0" spc="100" dirty="0">
                <a:solidFill>
                  <a:srgbClr val="FFFFFF"/>
                </a:solidFill>
                <a:latin typeface="Pretendard Medium" pitchFamily="34" charset="0"/>
                <a:cs typeface="Pretendard Medium" pitchFamily="34" charset="0"/>
              </a:rPr>
              <a:t>WORK DIVISION</a:t>
            </a:r>
          </a:p>
        </p:txBody>
      </p:sp>
      <p:grpSp>
        <p:nvGrpSpPr>
          <p:cNvPr id="1004" name="그룹 1004"/>
          <p:cNvGrpSpPr/>
          <p:nvPr/>
        </p:nvGrpSpPr>
        <p:grpSpPr>
          <a:xfrm>
            <a:off x="1726558" y="3659867"/>
            <a:ext cx="4605962" cy="5433063"/>
            <a:chOff x="1499231" y="4141550"/>
            <a:chExt cx="3623070" cy="4968665"/>
          </a:xfrm>
        </p:grpSpPr>
        <p:pic>
          <p:nvPicPr>
            <p:cNvPr id="13" name="Object 12"/>
            <p:cNvPicPr>
              <a:picLocks noChangeAspect="1"/>
            </p:cNvPicPr>
            <p:nvPr/>
          </p:nvPicPr>
          <p:blipFill>
            <a:blip r:embed="rId5" cstate="print"/>
            <a:stretch>
              <a:fillRect/>
            </a:stretch>
          </p:blipFill>
          <p:spPr>
            <a:xfrm>
              <a:off x="1499231" y="4141550"/>
              <a:ext cx="3623070" cy="4968665"/>
            </a:xfrm>
            <a:prstGeom prst="rect">
              <a:avLst/>
            </a:prstGeom>
          </p:spPr>
        </p:pic>
      </p:grpSp>
      <p:grpSp>
        <p:nvGrpSpPr>
          <p:cNvPr id="1005" name="그룹 1005"/>
          <p:cNvGrpSpPr/>
          <p:nvPr/>
        </p:nvGrpSpPr>
        <p:grpSpPr>
          <a:xfrm>
            <a:off x="6972784" y="3659867"/>
            <a:ext cx="4561137" cy="5433063"/>
            <a:chOff x="587751" y="3986715"/>
            <a:chExt cx="4129229" cy="5111448"/>
          </a:xfrm>
        </p:grpSpPr>
        <p:pic>
          <p:nvPicPr>
            <p:cNvPr id="16" name="Object 15"/>
            <p:cNvPicPr>
              <a:picLocks noChangeAspect="1"/>
            </p:cNvPicPr>
            <p:nvPr/>
          </p:nvPicPr>
          <p:blipFill>
            <a:blip r:embed="rId6" cstate="print"/>
            <a:stretch>
              <a:fillRect/>
            </a:stretch>
          </p:blipFill>
          <p:spPr>
            <a:xfrm>
              <a:off x="587751" y="3986715"/>
              <a:ext cx="4129229" cy="5111448"/>
            </a:xfrm>
            <a:prstGeom prst="rect">
              <a:avLst/>
            </a:prstGeom>
          </p:spPr>
        </p:pic>
      </p:grpSp>
      <p:grpSp>
        <p:nvGrpSpPr>
          <p:cNvPr id="1007" name="그룹 1007"/>
          <p:cNvGrpSpPr/>
          <p:nvPr/>
        </p:nvGrpSpPr>
        <p:grpSpPr>
          <a:xfrm>
            <a:off x="12250882" y="3659867"/>
            <a:ext cx="4536967" cy="5433063"/>
            <a:chOff x="13163413" y="4141550"/>
            <a:chExt cx="3623070" cy="4968665"/>
          </a:xfrm>
        </p:grpSpPr>
        <p:pic>
          <p:nvPicPr>
            <p:cNvPr id="22" name="Object 21"/>
            <p:cNvPicPr>
              <a:picLocks noChangeAspect="1"/>
            </p:cNvPicPr>
            <p:nvPr/>
          </p:nvPicPr>
          <p:blipFill>
            <a:blip r:embed="rId7" cstate="print"/>
            <a:stretch>
              <a:fillRect/>
            </a:stretch>
          </p:blipFill>
          <p:spPr>
            <a:xfrm>
              <a:off x="13163413" y="4141550"/>
              <a:ext cx="3623070" cy="4968665"/>
            </a:xfrm>
            <a:prstGeom prst="rect">
              <a:avLst/>
            </a:prstGeom>
          </p:spPr>
        </p:pic>
      </p:grpSp>
      <p:grpSp>
        <p:nvGrpSpPr>
          <p:cNvPr id="1008" name="그룹 1008"/>
          <p:cNvGrpSpPr/>
          <p:nvPr/>
        </p:nvGrpSpPr>
        <p:grpSpPr>
          <a:xfrm>
            <a:off x="623810" y="5146293"/>
            <a:ext cx="17038095" cy="14286"/>
            <a:chOff x="623810" y="5146293"/>
            <a:chExt cx="17038095" cy="14286"/>
          </a:xfrm>
        </p:grpSpPr>
        <p:pic>
          <p:nvPicPr>
            <p:cNvPr id="25" name="Object 24"/>
            <p:cNvPicPr>
              <a:picLocks noChangeAspect="1"/>
            </p:cNvPicPr>
            <p:nvPr/>
          </p:nvPicPr>
          <p:blipFill>
            <a:blip r:embed="rId8" cstate="print"/>
            <a:stretch>
              <a:fillRect/>
            </a:stretch>
          </p:blipFill>
          <p:spPr>
            <a:xfrm>
              <a:off x="623810" y="5146293"/>
              <a:ext cx="17038095" cy="14286"/>
            </a:xfrm>
            <a:prstGeom prst="rect">
              <a:avLst/>
            </a:prstGeom>
          </p:spPr>
        </p:pic>
      </p:grpSp>
      <p:sp>
        <p:nvSpPr>
          <p:cNvPr id="39" name="Object 39"/>
          <p:cNvSpPr txBox="1"/>
          <p:nvPr/>
        </p:nvSpPr>
        <p:spPr>
          <a:xfrm>
            <a:off x="3212987" y="3877636"/>
            <a:ext cx="2055028" cy="954107"/>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AIMEN SAFDAR</a:t>
            </a:r>
            <a:endParaRPr lang="en-US" sz="32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0" name="Object 40"/>
          <p:cNvSpPr txBox="1"/>
          <p:nvPr/>
        </p:nvSpPr>
        <p:spPr>
          <a:xfrm>
            <a:off x="8303462" y="3955098"/>
            <a:ext cx="1662651" cy="954107"/>
          </a:xfrm>
          <a:prstGeom prst="rect">
            <a:avLst/>
          </a:prstGeom>
          <a:noFill/>
        </p:spPr>
        <p:txBody>
          <a:bodyPr wrap="square" rtlCol="0" anchor="ctr">
            <a:spAutoFit/>
          </a:bodyPr>
          <a:lstStyle/>
          <a:p>
            <a:pPr algn="ctr"/>
            <a:r>
              <a:rPr lang="en-US" sz="2800" dirty="0">
                <a:latin typeface="Nirmala UI Semilight" panose="020B0402040204020203" pitchFamily="34" charset="0"/>
                <a:ea typeface="Nirmala UI Semilight" panose="020B0402040204020203" pitchFamily="34" charset="0"/>
                <a:cs typeface="Nirmala UI Semilight" panose="020B0402040204020203" pitchFamily="34" charset="0"/>
              </a:rPr>
              <a:t>HARIS SOHAIL</a:t>
            </a:r>
          </a:p>
        </p:txBody>
      </p:sp>
      <p:sp>
        <p:nvSpPr>
          <p:cNvPr id="42" name="Object 42"/>
          <p:cNvSpPr txBox="1"/>
          <p:nvPr/>
        </p:nvSpPr>
        <p:spPr>
          <a:xfrm>
            <a:off x="13579218" y="3877636"/>
            <a:ext cx="1880294" cy="954107"/>
          </a:xfrm>
          <a:prstGeom prst="rect">
            <a:avLst/>
          </a:prstGeom>
          <a:noFill/>
        </p:spPr>
        <p:txBody>
          <a:bodyPr wrap="square" rtlCol="0" anchor="ctr">
            <a:spAutoFit/>
          </a:bodyPr>
          <a:lstStyle/>
          <a:p>
            <a:pPr algn="ctr"/>
            <a:r>
              <a:rPr lang="en-US" sz="2800" dirty="0">
                <a:solidFill>
                  <a:srgbClr val="FFFFFF"/>
                </a:solidFill>
                <a:latin typeface="Nirmala UI Semilight" panose="020B0402040204020203" pitchFamily="34" charset="0"/>
                <a:ea typeface="Nirmala UI Semilight" panose="020B0402040204020203" pitchFamily="34" charset="0"/>
                <a:cs typeface="Nirmala UI Semilight" panose="020B0402040204020203" pitchFamily="34" charset="0"/>
              </a:rPr>
              <a:t>KALSOOM TARIQ</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7" name="Object 47"/>
          <p:cNvSpPr txBox="1"/>
          <p:nvPr/>
        </p:nvSpPr>
        <p:spPr>
          <a:xfrm>
            <a:off x="11976541" y="5153436"/>
            <a:ext cx="4649929" cy="2677656"/>
          </a:xfrm>
          <a:prstGeom prst="rect">
            <a:avLst/>
          </a:prstGeom>
          <a:noFill/>
        </p:spPr>
        <p:txBody>
          <a:bodyPr wrap="square" rtlCol="0" anchor="ctr">
            <a:spAutoFit/>
          </a:bodyPr>
          <a:lstStyle/>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User Story 03</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Structured Specification 03</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Scrum Board Design</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Burndown Chart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NFR04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Database ERD and </a:t>
            </a:r>
          </a:p>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Schema</a:t>
            </a:r>
          </a:p>
        </p:txBody>
      </p:sp>
      <p:sp>
        <p:nvSpPr>
          <p:cNvPr id="51" name="Object 51"/>
          <p:cNvSpPr txBox="1"/>
          <p:nvPr/>
        </p:nvSpPr>
        <p:spPr>
          <a:xfrm>
            <a:off x="2139517" y="1837635"/>
            <a:ext cx="14006670" cy="1015663"/>
          </a:xfrm>
          <a:prstGeom prst="rect">
            <a:avLst/>
          </a:prstGeom>
          <a:noFill/>
        </p:spPr>
        <p:txBody>
          <a:bodyPr wrap="square" rtlCol="0" anchor="ctr">
            <a:spAutoFit/>
          </a:bodyPr>
          <a:lstStyle/>
          <a:p>
            <a:pPr algn="ctr"/>
            <a:r>
              <a:rPr lang="en-US" sz="60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ITERATION 1</a:t>
            </a:r>
            <a:endParaRPr lang="en-US" sz="2000" b="1"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17" name="TextBox 16">
            <a:extLst>
              <a:ext uri="{FF2B5EF4-FFF2-40B4-BE49-F238E27FC236}">
                <a16:creationId xmlns:a16="http://schemas.microsoft.com/office/drawing/2014/main" id="{89C6FA82-BDF2-8061-EB31-7E6DA15AE304}"/>
              </a:ext>
            </a:extLst>
          </p:cNvPr>
          <p:cNvSpPr txBox="1"/>
          <p:nvPr/>
        </p:nvSpPr>
        <p:spPr>
          <a:xfrm>
            <a:off x="1818088" y="5298119"/>
            <a:ext cx="4412754" cy="2308324"/>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User Story 02</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Structured Specification 02</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Document Compilation</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NFR01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Module 01 Introduction</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Database ERD</a:t>
            </a:r>
          </a:p>
        </p:txBody>
      </p:sp>
      <p:sp>
        <p:nvSpPr>
          <p:cNvPr id="18" name="Object 47">
            <a:extLst>
              <a:ext uri="{FF2B5EF4-FFF2-40B4-BE49-F238E27FC236}">
                <a16:creationId xmlns:a16="http://schemas.microsoft.com/office/drawing/2014/main" id="{49D8B135-375F-ABE3-CD52-FB78CD2F63EB}"/>
              </a:ext>
            </a:extLst>
          </p:cNvPr>
          <p:cNvSpPr txBox="1"/>
          <p:nvPr/>
        </p:nvSpPr>
        <p:spPr>
          <a:xfrm>
            <a:off x="6859822" y="5292686"/>
            <a:ext cx="4649929" cy="1938992"/>
          </a:xfrm>
          <a:prstGeom prst="rect">
            <a:avLst/>
          </a:prstGeom>
          <a:noFill/>
        </p:spPr>
        <p:txBody>
          <a:bodyPr wrap="square" rtlCol="0" anchor="ctr">
            <a:spAutoFit/>
          </a:bodyPr>
          <a:lstStyle/>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User Story 01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Structured Specification 01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Implementation Setup</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NFR02+03  </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Database ERD</a:t>
            </a:r>
          </a:p>
        </p:txBody>
      </p:sp>
      <p:pic>
        <p:nvPicPr>
          <p:cNvPr id="26" name="Picture 25" descr="A white outline of a person holding a briefcase&#10;&#10;Description automatically generated">
            <a:extLst>
              <a:ext uri="{FF2B5EF4-FFF2-40B4-BE49-F238E27FC236}">
                <a16:creationId xmlns:a16="http://schemas.microsoft.com/office/drawing/2014/main" id="{DA499F95-F67B-0BB7-DAB7-784F25F60F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46490" y="7723444"/>
            <a:ext cx="1219048" cy="1219048"/>
          </a:xfrm>
          <a:prstGeom prst="rect">
            <a:avLst/>
          </a:prstGeom>
        </p:spPr>
      </p:pic>
      <p:pic>
        <p:nvPicPr>
          <p:cNvPr id="4" name="Picture 3" descr="A blue icon of a computer&#10;&#10;Description automatically generated">
            <a:extLst>
              <a:ext uri="{FF2B5EF4-FFF2-40B4-BE49-F238E27FC236}">
                <a16:creationId xmlns:a16="http://schemas.microsoft.com/office/drawing/2014/main" id="{B146CD3F-91AE-1C94-889B-C4AF4DEDDF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9203" y="7831092"/>
            <a:ext cx="990524" cy="990524"/>
          </a:xfrm>
          <a:prstGeom prst="rect">
            <a:avLst/>
          </a:prstGeom>
        </p:spPr>
      </p:pic>
      <p:pic>
        <p:nvPicPr>
          <p:cNvPr id="8" name="Picture 7" descr="A blue icon of a computer&#10;&#10;Description automatically generated">
            <a:extLst>
              <a:ext uri="{FF2B5EF4-FFF2-40B4-BE49-F238E27FC236}">
                <a16:creationId xmlns:a16="http://schemas.microsoft.com/office/drawing/2014/main" id="{15B16182-2334-3C8A-3F0D-35B32F0FC9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58090" y="7837706"/>
            <a:ext cx="990524" cy="990524"/>
          </a:xfrm>
          <a:prstGeom prst="rect">
            <a:avLst/>
          </a:prstGeom>
        </p:spPr>
      </p:pic>
    </p:spTree>
    <p:extLst>
      <p:ext uri="{BB962C8B-B14F-4D97-AF65-F5344CB8AC3E}">
        <p14:creationId xmlns:p14="http://schemas.microsoft.com/office/powerpoint/2010/main" val="2098203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095391"/>
            <a:ext cx="2987961" cy="923330"/>
          </a:xfrm>
          <a:prstGeom prst="rect">
            <a:avLst/>
          </a:prstGeom>
          <a:noFill/>
        </p:spPr>
        <p:txBody>
          <a:bodyPr wrap="square" rtlCol="0" anchor="ctr">
            <a:spAutoFit/>
          </a:bodyPr>
          <a:lstStyle/>
          <a:p>
            <a:pPr algn="ctr"/>
            <a:r>
              <a:rPr lang="en-US" dirty="0">
                <a:solidFill>
                  <a:srgbClr val="FFFFFF"/>
                </a:solidFill>
                <a:latin typeface="Pretendard Medium" pitchFamily="34" charset="0"/>
                <a:cs typeface="Pretendard Medium" pitchFamily="34" charset="0"/>
              </a:rPr>
              <a:t>ADVANTAGES &amp; CONSTRAINTS</a:t>
            </a:r>
            <a:endParaRPr lang="en-US" sz="1800" dirty="0">
              <a:solidFill>
                <a:srgbClr val="FFFFFF"/>
              </a:solidFill>
              <a:latin typeface="Pretendard Medium" pitchFamily="34" charset="0"/>
              <a:cs typeface="Pretendard Medium" pitchFamily="34" charset="0"/>
            </a:endParaRPr>
          </a:p>
          <a:p>
            <a:pPr algn="ctr"/>
            <a:endParaRPr lang="en-US" dirty="0"/>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ADVANTAGES</a:t>
            </a:r>
            <a:endParaRPr lang="en-US" dirty="0"/>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CONSTRATINTS</a:t>
            </a:r>
            <a:endParaRPr lang="en-US" dirty="0"/>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2.</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727197"/>
            <a:ext cx="13944565" cy="1015663"/>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ADVANTAGES &amp; CONSTRAINTS</a:t>
            </a:r>
          </a:p>
        </p:txBody>
      </p:sp>
      <p:pic>
        <p:nvPicPr>
          <p:cNvPr id="2" name="Picture 1" descr="A logo of a company&#10;&#10;Description automatically generated">
            <a:extLst>
              <a:ext uri="{FF2B5EF4-FFF2-40B4-BE49-F238E27FC236}">
                <a16:creationId xmlns:a16="http://schemas.microsoft.com/office/drawing/2014/main" id="{9FF08E11-69D9-D609-69A5-E619681900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05763" y="7192917"/>
            <a:ext cx="1534411" cy="107390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928444"/>
            <a:ext cx="2987961" cy="384721"/>
          </a:xfrm>
          <a:prstGeom prst="rect">
            <a:avLst/>
          </a:prstGeom>
          <a:noFill/>
        </p:spPr>
        <p:txBody>
          <a:bodyPr wrap="square" rtlCol="0" anchor="ctr">
            <a:spAutoFit/>
          </a:bodyPr>
          <a:lstStyle/>
          <a:p>
            <a:pPr algn="ctr"/>
            <a:r>
              <a:rPr lang="en-US" sz="1900" kern="0" spc="100" dirty="0">
                <a:solidFill>
                  <a:srgbClr val="FFFFFF"/>
                </a:solidFill>
                <a:latin typeface="Pretendard Medium" pitchFamily="34" charset="0"/>
                <a:cs typeface="Pretendard Medium" pitchFamily="34" charset="0"/>
              </a:rPr>
              <a:t>WORK DIVISION</a:t>
            </a:r>
          </a:p>
        </p:txBody>
      </p:sp>
      <p:grpSp>
        <p:nvGrpSpPr>
          <p:cNvPr id="1004" name="그룹 1004"/>
          <p:cNvGrpSpPr/>
          <p:nvPr/>
        </p:nvGrpSpPr>
        <p:grpSpPr>
          <a:xfrm>
            <a:off x="1363501" y="3387867"/>
            <a:ext cx="4913961" cy="5970689"/>
            <a:chOff x="1499231" y="4141550"/>
            <a:chExt cx="3623070" cy="4968665"/>
          </a:xfrm>
        </p:grpSpPr>
        <p:pic>
          <p:nvPicPr>
            <p:cNvPr id="13" name="Object 12"/>
            <p:cNvPicPr>
              <a:picLocks noChangeAspect="1"/>
            </p:cNvPicPr>
            <p:nvPr/>
          </p:nvPicPr>
          <p:blipFill>
            <a:blip r:embed="rId5" cstate="print"/>
            <a:stretch>
              <a:fillRect/>
            </a:stretch>
          </p:blipFill>
          <p:spPr>
            <a:xfrm>
              <a:off x="1499231" y="4141550"/>
              <a:ext cx="3623070" cy="4968665"/>
            </a:xfrm>
            <a:prstGeom prst="rect">
              <a:avLst/>
            </a:prstGeom>
          </p:spPr>
        </p:pic>
      </p:grpSp>
      <p:grpSp>
        <p:nvGrpSpPr>
          <p:cNvPr id="1005" name="그룹 1005"/>
          <p:cNvGrpSpPr/>
          <p:nvPr/>
        </p:nvGrpSpPr>
        <p:grpSpPr>
          <a:xfrm>
            <a:off x="6799272" y="3387867"/>
            <a:ext cx="4925316" cy="5970689"/>
            <a:chOff x="587751" y="3986715"/>
            <a:chExt cx="4129229" cy="5111448"/>
          </a:xfrm>
        </p:grpSpPr>
        <p:pic>
          <p:nvPicPr>
            <p:cNvPr id="16" name="Object 15"/>
            <p:cNvPicPr>
              <a:picLocks noChangeAspect="1"/>
            </p:cNvPicPr>
            <p:nvPr/>
          </p:nvPicPr>
          <p:blipFill>
            <a:blip r:embed="rId6" cstate="print"/>
            <a:stretch>
              <a:fillRect/>
            </a:stretch>
          </p:blipFill>
          <p:spPr>
            <a:xfrm>
              <a:off x="587751" y="3986715"/>
              <a:ext cx="4129229" cy="5111448"/>
            </a:xfrm>
            <a:prstGeom prst="rect">
              <a:avLst/>
            </a:prstGeom>
          </p:spPr>
        </p:pic>
      </p:grpSp>
      <p:grpSp>
        <p:nvGrpSpPr>
          <p:cNvPr id="1007" name="그룹 1007"/>
          <p:cNvGrpSpPr/>
          <p:nvPr/>
        </p:nvGrpSpPr>
        <p:grpSpPr>
          <a:xfrm>
            <a:off x="12204747" y="3377768"/>
            <a:ext cx="4925316" cy="5953823"/>
            <a:chOff x="13163413" y="4141550"/>
            <a:chExt cx="3623070" cy="4968665"/>
          </a:xfrm>
        </p:grpSpPr>
        <p:pic>
          <p:nvPicPr>
            <p:cNvPr id="22" name="Object 21"/>
            <p:cNvPicPr>
              <a:picLocks noChangeAspect="1"/>
            </p:cNvPicPr>
            <p:nvPr/>
          </p:nvPicPr>
          <p:blipFill>
            <a:blip r:embed="rId7" cstate="print"/>
            <a:stretch>
              <a:fillRect/>
            </a:stretch>
          </p:blipFill>
          <p:spPr>
            <a:xfrm>
              <a:off x="13163413" y="4141550"/>
              <a:ext cx="3623070" cy="4968665"/>
            </a:xfrm>
            <a:prstGeom prst="rect">
              <a:avLst/>
            </a:prstGeom>
          </p:spPr>
        </p:pic>
      </p:grpSp>
      <p:grpSp>
        <p:nvGrpSpPr>
          <p:cNvPr id="1008" name="그룹 1008"/>
          <p:cNvGrpSpPr/>
          <p:nvPr/>
        </p:nvGrpSpPr>
        <p:grpSpPr>
          <a:xfrm>
            <a:off x="623810" y="5146293"/>
            <a:ext cx="17038095" cy="14286"/>
            <a:chOff x="623810" y="5146293"/>
            <a:chExt cx="17038095" cy="14286"/>
          </a:xfrm>
        </p:grpSpPr>
        <p:pic>
          <p:nvPicPr>
            <p:cNvPr id="25" name="Object 24"/>
            <p:cNvPicPr>
              <a:picLocks noChangeAspect="1"/>
            </p:cNvPicPr>
            <p:nvPr/>
          </p:nvPicPr>
          <p:blipFill>
            <a:blip r:embed="rId8" cstate="print"/>
            <a:stretch>
              <a:fillRect/>
            </a:stretch>
          </p:blipFill>
          <p:spPr>
            <a:xfrm>
              <a:off x="623810" y="5146293"/>
              <a:ext cx="17038095" cy="14286"/>
            </a:xfrm>
            <a:prstGeom prst="rect">
              <a:avLst/>
            </a:prstGeom>
          </p:spPr>
        </p:pic>
      </p:grpSp>
      <p:sp>
        <p:nvSpPr>
          <p:cNvPr id="39" name="Object 39"/>
          <p:cNvSpPr txBox="1"/>
          <p:nvPr/>
        </p:nvSpPr>
        <p:spPr>
          <a:xfrm>
            <a:off x="2792967" y="3791258"/>
            <a:ext cx="2055028" cy="954107"/>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AIMEN SAFDAR</a:t>
            </a:r>
            <a:endParaRPr lang="en-US" sz="32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0" name="Object 40"/>
          <p:cNvSpPr txBox="1"/>
          <p:nvPr/>
        </p:nvSpPr>
        <p:spPr>
          <a:xfrm>
            <a:off x="8549071" y="3693724"/>
            <a:ext cx="1662651" cy="954107"/>
          </a:xfrm>
          <a:prstGeom prst="rect">
            <a:avLst/>
          </a:prstGeom>
          <a:noFill/>
        </p:spPr>
        <p:txBody>
          <a:bodyPr wrap="square" rtlCol="0" anchor="ctr">
            <a:spAutoFit/>
          </a:bodyPr>
          <a:lstStyle/>
          <a:p>
            <a:pPr algn="ctr"/>
            <a:r>
              <a:rPr lang="en-US" sz="2800" dirty="0">
                <a:latin typeface="Nirmala UI Semilight" panose="020B0402040204020203" pitchFamily="34" charset="0"/>
                <a:ea typeface="Nirmala UI Semilight" panose="020B0402040204020203" pitchFamily="34" charset="0"/>
                <a:cs typeface="Nirmala UI Semilight" panose="020B0402040204020203" pitchFamily="34" charset="0"/>
              </a:rPr>
              <a:t>HARIS SOHAIL</a:t>
            </a:r>
          </a:p>
        </p:txBody>
      </p:sp>
      <p:sp>
        <p:nvSpPr>
          <p:cNvPr id="42" name="Object 42"/>
          <p:cNvSpPr txBox="1"/>
          <p:nvPr/>
        </p:nvSpPr>
        <p:spPr>
          <a:xfrm>
            <a:off x="13614739" y="3733727"/>
            <a:ext cx="1880294" cy="954107"/>
          </a:xfrm>
          <a:prstGeom prst="rect">
            <a:avLst/>
          </a:prstGeom>
          <a:noFill/>
        </p:spPr>
        <p:txBody>
          <a:bodyPr wrap="square" rtlCol="0" anchor="ctr">
            <a:spAutoFit/>
          </a:bodyPr>
          <a:lstStyle/>
          <a:p>
            <a:pPr algn="ctr"/>
            <a:r>
              <a:rPr lang="en-US" sz="2800" dirty="0">
                <a:solidFill>
                  <a:srgbClr val="FFFFFF"/>
                </a:solidFill>
                <a:latin typeface="Nirmala UI Semilight" panose="020B0402040204020203" pitchFamily="34" charset="0"/>
                <a:ea typeface="Nirmala UI Semilight" panose="020B0402040204020203" pitchFamily="34" charset="0"/>
                <a:cs typeface="Nirmala UI Semilight" panose="020B0402040204020203" pitchFamily="34" charset="0"/>
              </a:rPr>
              <a:t>KALSOOM TARIQ</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7" name="Object 47"/>
          <p:cNvSpPr txBox="1"/>
          <p:nvPr/>
        </p:nvSpPr>
        <p:spPr>
          <a:xfrm>
            <a:off x="12276311" y="5160579"/>
            <a:ext cx="4649929" cy="3046988"/>
          </a:xfrm>
          <a:prstGeom prst="rect">
            <a:avLst/>
          </a:prstGeom>
          <a:noFill/>
        </p:spPr>
        <p:txBody>
          <a:bodyPr wrap="square" rtlCol="0" anchor="ctr">
            <a:spAutoFit/>
          </a:bodyPr>
          <a:lstStyle/>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User Story 5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Structured Specification 5</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Activity Diagram 03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Sequence Diagram 03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Use Case Diagram </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Class Diagram</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Member Registration</a:t>
            </a:r>
          </a:p>
          <a:p>
            <a:pPr marL="342900" indent="-342900" algn="ctr">
              <a:buFont typeface="Arial" panose="020B0604020202020204" pitchFamily="34" charset="0"/>
              <a:buChar char="•"/>
            </a:pP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Event Registration </a:t>
            </a:r>
          </a:p>
        </p:txBody>
      </p:sp>
      <p:sp>
        <p:nvSpPr>
          <p:cNvPr id="51" name="Object 51"/>
          <p:cNvSpPr txBox="1"/>
          <p:nvPr/>
        </p:nvSpPr>
        <p:spPr>
          <a:xfrm>
            <a:off x="2139517" y="1837635"/>
            <a:ext cx="14006670" cy="1015663"/>
          </a:xfrm>
          <a:prstGeom prst="rect">
            <a:avLst/>
          </a:prstGeom>
          <a:noFill/>
        </p:spPr>
        <p:txBody>
          <a:bodyPr wrap="square" rtlCol="0" anchor="ctr">
            <a:spAutoFit/>
          </a:bodyPr>
          <a:lstStyle/>
          <a:p>
            <a:pPr algn="ctr"/>
            <a:r>
              <a:rPr lang="en-US" sz="60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ITERATION 2</a:t>
            </a:r>
          </a:p>
        </p:txBody>
      </p:sp>
      <p:sp>
        <p:nvSpPr>
          <p:cNvPr id="17" name="TextBox 16">
            <a:extLst>
              <a:ext uri="{FF2B5EF4-FFF2-40B4-BE49-F238E27FC236}">
                <a16:creationId xmlns:a16="http://schemas.microsoft.com/office/drawing/2014/main" id="{89C6FA82-BDF2-8061-EB31-7E6DA15AE304}"/>
              </a:ext>
            </a:extLst>
          </p:cNvPr>
          <p:cNvSpPr txBox="1"/>
          <p:nvPr/>
        </p:nvSpPr>
        <p:spPr>
          <a:xfrm>
            <a:off x="1658036" y="5308220"/>
            <a:ext cx="4412754" cy="3416320"/>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Sub Story 1.1+3.1 </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 Structured Specification 1.1+3.1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 Activity Diagram 02 </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Sequence Diagram 02</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Document Design</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Use Case Diagram</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Class Diagram</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View Society Page</a:t>
            </a:r>
          </a:p>
        </p:txBody>
      </p:sp>
      <p:sp>
        <p:nvSpPr>
          <p:cNvPr id="18" name="Object 47">
            <a:extLst>
              <a:ext uri="{FF2B5EF4-FFF2-40B4-BE49-F238E27FC236}">
                <a16:creationId xmlns:a16="http://schemas.microsoft.com/office/drawing/2014/main" id="{49D8B135-375F-ABE3-CD52-FB78CD2F63EB}"/>
              </a:ext>
            </a:extLst>
          </p:cNvPr>
          <p:cNvSpPr txBox="1"/>
          <p:nvPr/>
        </p:nvSpPr>
        <p:spPr>
          <a:xfrm>
            <a:off x="6936790" y="5106912"/>
            <a:ext cx="4649929" cy="3416320"/>
          </a:xfrm>
          <a:prstGeom prst="rect">
            <a:avLst/>
          </a:prstGeom>
          <a:noFill/>
        </p:spPr>
        <p:txBody>
          <a:bodyPr wrap="square" rtlCol="0" anchor="ctr">
            <a:spAutoFit/>
          </a:bodyPr>
          <a:lstStyle/>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User Story 4 </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Structured Specification 4</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Activity Diagram 01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Sequence Diagram 01</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Module Introduction</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Use Case Diagram</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 Class Diagram</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System Architecture</a:t>
            </a:r>
          </a:p>
          <a:p>
            <a:pPr marL="342900" indent="-342900" algn="ctr">
              <a:buFont typeface="Arial" panose="020B0604020202020204" pitchFamily="34" charset="0"/>
              <a:buChar char="•"/>
            </a:pPr>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Search Society</a:t>
            </a:r>
          </a:p>
        </p:txBody>
      </p:sp>
      <p:pic>
        <p:nvPicPr>
          <p:cNvPr id="7" name="Picture 6" descr="A white outline of a person holding a briefcase&#10;&#10;Description automatically generated">
            <a:extLst>
              <a:ext uri="{FF2B5EF4-FFF2-40B4-BE49-F238E27FC236}">
                <a16:creationId xmlns:a16="http://schemas.microsoft.com/office/drawing/2014/main" id="{B11BBC4B-3EF1-8F28-81DB-965487052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49400" y="8191131"/>
            <a:ext cx="942918" cy="942918"/>
          </a:xfrm>
          <a:prstGeom prst="rect">
            <a:avLst/>
          </a:prstGeom>
        </p:spPr>
      </p:pic>
      <p:pic>
        <p:nvPicPr>
          <p:cNvPr id="4" name="Picture 3" descr="A blue icon of a computer&#10;&#10;Description automatically generated">
            <a:extLst>
              <a:ext uri="{FF2B5EF4-FFF2-40B4-BE49-F238E27FC236}">
                <a16:creationId xmlns:a16="http://schemas.microsoft.com/office/drawing/2014/main" id="{C04FD19E-A96B-1545-59AE-30F0292A9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9651" y="8593517"/>
            <a:ext cx="809524" cy="809524"/>
          </a:xfrm>
          <a:prstGeom prst="rect">
            <a:avLst/>
          </a:prstGeom>
        </p:spPr>
      </p:pic>
      <p:pic>
        <p:nvPicPr>
          <p:cNvPr id="8" name="Picture 7" descr="A blue icon of a computer&#10;&#10;Description automatically generated">
            <a:extLst>
              <a:ext uri="{FF2B5EF4-FFF2-40B4-BE49-F238E27FC236}">
                <a16:creationId xmlns:a16="http://schemas.microsoft.com/office/drawing/2014/main" id="{DB4FC297-CF61-74E3-C913-B672084F16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2692" y="8477523"/>
            <a:ext cx="838124" cy="838124"/>
          </a:xfrm>
          <a:prstGeom prst="rect">
            <a:avLst/>
          </a:prstGeom>
        </p:spPr>
      </p:pic>
    </p:spTree>
    <p:extLst>
      <p:ext uri="{BB962C8B-B14F-4D97-AF65-F5344CB8AC3E}">
        <p14:creationId xmlns:p14="http://schemas.microsoft.com/office/powerpoint/2010/main" val="294152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928444"/>
            <a:ext cx="2987961" cy="384721"/>
          </a:xfrm>
          <a:prstGeom prst="rect">
            <a:avLst/>
          </a:prstGeom>
          <a:noFill/>
        </p:spPr>
        <p:txBody>
          <a:bodyPr wrap="square" rtlCol="0" anchor="ctr">
            <a:spAutoFit/>
          </a:bodyPr>
          <a:lstStyle/>
          <a:p>
            <a:pPr algn="ctr"/>
            <a:r>
              <a:rPr lang="en-US" sz="1900" kern="0" spc="100" dirty="0">
                <a:solidFill>
                  <a:srgbClr val="FFFFFF"/>
                </a:solidFill>
                <a:latin typeface="Pretendard Medium" pitchFamily="34" charset="0"/>
                <a:cs typeface="Pretendard Medium" pitchFamily="34" charset="0"/>
              </a:rPr>
              <a:t>WORK DIVISION</a:t>
            </a:r>
          </a:p>
        </p:txBody>
      </p:sp>
      <p:grpSp>
        <p:nvGrpSpPr>
          <p:cNvPr id="1004" name="그룹 1004"/>
          <p:cNvGrpSpPr/>
          <p:nvPr/>
        </p:nvGrpSpPr>
        <p:grpSpPr>
          <a:xfrm>
            <a:off x="1363501" y="3387867"/>
            <a:ext cx="4913961" cy="5970689"/>
            <a:chOff x="1499231" y="4141550"/>
            <a:chExt cx="3623070" cy="4968665"/>
          </a:xfrm>
        </p:grpSpPr>
        <p:pic>
          <p:nvPicPr>
            <p:cNvPr id="13" name="Object 12"/>
            <p:cNvPicPr>
              <a:picLocks noChangeAspect="1"/>
            </p:cNvPicPr>
            <p:nvPr/>
          </p:nvPicPr>
          <p:blipFill>
            <a:blip r:embed="rId5" cstate="print"/>
            <a:stretch>
              <a:fillRect/>
            </a:stretch>
          </p:blipFill>
          <p:spPr>
            <a:xfrm>
              <a:off x="1499231" y="4141550"/>
              <a:ext cx="3623070" cy="4968665"/>
            </a:xfrm>
            <a:prstGeom prst="rect">
              <a:avLst/>
            </a:prstGeom>
          </p:spPr>
        </p:pic>
      </p:grpSp>
      <p:grpSp>
        <p:nvGrpSpPr>
          <p:cNvPr id="1005" name="그룹 1005"/>
          <p:cNvGrpSpPr/>
          <p:nvPr/>
        </p:nvGrpSpPr>
        <p:grpSpPr>
          <a:xfrm>
            <a:off x="6799272" y="3387867"/>
            <a:ext cx="4925316" cy="5970689"/>
            <a:chOff x="587751" y="3986715"/>
            <a:chExt cx="4129229" cy="5111448"/>
          </a:xfrm>
        </p:grpSpPr>
        <p:pic>
          <p:nvPicPr>
            <p:cNvPr id="16" name="Object 15"/>
            <p:cNvPicPr>
              <a:picLocks noChangeAspect="1"/>
            </p:cNvPicPr>
            <p:nvPr/>
          </p:nvPicPr>
          <p:blipFill>
            <a:blip r:embed="rId6" cstate="print"/>
            <a:stretch>
              <a:fillRect/>
            </a:stretch>
          </p:blipFill>
          <p:spPr>
            <a:xfrm>
              <a:off x="587751" y="3986715"/>
              <a:ext cx="4129229" cy="5111448"/>
            </a:xfrm>
            <a:prstGeom prst="rect">
              <a:avLst/>
            </a:prstGeom>
          </p:spPr>
        </p:pic>
      </p:grpSp>
      <p:grpSp>
        <p:nvGrpSpPr>
          <p:cNvPr id="1007" name="그룹 1007"/>
          <p:cNvGrpSpPr/>
          <p:nvPr/>
        </p:nvGrpSpPr>
        <p:grpSpPr>
          <a:xfrm>
            <a:off x="12204747" y="3377768"/>
            <a:ext cx="4925316" cy="5953823"/>
            <a:chOff x="13163413" y="4141550"/>
            <a:chExt cx="3623070" cy="4968665"/>
          </a:xfrm>
        </p:grpSpPr>
        <p:pic>
          <p:nvPicPr>
            <p:cNvPr id="22" name="Object 21"/>
            <p:cNvPicPr>
              <a:picLocks noChangeAspect="1"/>
            </p:cNvPicPr>
            <p:nvPr/>
          </p:nvPicPr>
          <p:blipFill>
            <a:blip r:embed="rId7" cstate="print"/>
            <a:stretch>
              <a:fillRect/>
            </a:stretch>
          </p:blipFill>
          <p:spPr>
            <a:xfrm>
              <a:off x="13163413" y="4141550"/>
              <a:ext cx="3623070" cy="4968665"/>
            </a:xfrm>
            <a:prstGeom prst="rect">
              <a:avLst/>
            </a:prstGeom>
          </p:spPr>
        </p:pic>
      </p:grpSp>
      <p:grpSp>
        <p:nvGrpSpPr>
          <p:cNvPr id="1008" name="그룹 1008"/>
          <p:cNvGrpSpPr/>
          <p:nvPr/>
        </p:nvGrpSpPr>
        <p:grpSpPr>
          <a:xfrm>
            <a:off x="623810" y="5146293"/>
            <a:ext cx="17038095" cy="14286"/>
            <a:chOff x="623810" y="5146293"/>
            <a:chExt cx="17038095" cy="14286"/>
          </a:xfrm>
        </p:grpSpPr>
        <p:pic>
          <p:nvPicPr>
            <p:cNvPr id="25" name="Object 24"/>
            <p:cNvPicPr>
              <a:picLocks noChangeAspect="1"/>
            </p:cNvPicPr>
            <p:nvPr/>
          </p:nvPicPr>
          <p:blipFill>
            <a:blip r:embed="rId8" cstate="print"/>
            <a:stretch>
              <a:fillRect/>
            </a:stretch>
          </p:blipFill>
          <p:spPr>
            <a:xfrm>
              <a:off x="623810" y="5146293"/>
              <a:ext cx="17038095" cy="14286"/>
            </a:xfrm>
            <a:prstGeom prst="rect">
              <a:avLst/>
            </a:prstGeom>
          </p:spPr>
        </p:pic>
      </p:grpSp>
      <p:sp>
        <p:nvSpPr>
          <p:cNvPr id="39" name="Object 39"/>
          <p:cNvSpPr txBox="1"/>
          <p:nvPr/>
        </p:nvSpPr>
        <p:spPr>
          <a:xfrm>
            <a:off x="2792967" y="3791258"/>
            <a:ext cx="2055028" cy="954107"/>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AIMEN SAFDAR</a:t>
            </a:r>
            <a:endParaRPr lang="en-US" sz="32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0" name="Object 40"/>
          <p:cNvSpPr txBox="1"/>
          <p:nvPr/>
        </p:nvSpPr>
        <p:spPr>
          <a:xfrm>
            <a:off x="8549071" y="3693724"/>
            <a:ext cx="1662651" cy="954107"/>
          </a:xfrm>
          <a:prstGeom prst="rect">
            <a:avLst/>
          </a:prstGeom>
          <a:noFill/>
        </p:spPr>
        <p:txBody>
          <a:bodyPr wrap="square" rtlCol="0" anchor="ctr">
            <a:spAutoFit/>
          </a:bodyPr>
          <a:lstStyle/>
          <a:p>
            <a:pPr algn="ctr"/>
            <a:r>
              <a:rPr lang="en-US" sz="2800" dirty="0">
                <a:latin typeface="Nirmala UI Semilight" panose="020B0402040204020203" pitchFamily="34" charset="0"/>
                <a:ea typeface="Nirmala UI Semilight" panose="020B0402040204020203" pitchFamily="34" charset="0"/>
                <a:cs typeface="Nirmala UI Semilight" panose="020B0402040204020203" pitchFamily="34" charset="0"/>
              </a:rPr>
              <a:t>HARIS SOHAIL</a:t>
            </a:r>
          </a:p>
        </p:txBody>
      </p:sp>
      <p:sp>
        <p:nvSpPr>
          <p:cNvPr id="42" name="Object 42"/>
          <p:cNvSpPr txBox="1"/>
          <p:nvPr/>
        </p:nvSpPr>
        <p:spPr>
          <a:xfrm>
            <a:off x="13614739" y="3733727"/>
            <a:ext cx="1880294" cy="954107"/>
          </a:xfrm>
          <a:prstGeom prst="rect">
            <a:avLst/>
          </a:prstGeom>
          <a:noFill/>
        </p:spPr>
        <p:txBody>
          <a:bodyPr wrap="square" rtlCol="0" anchor="ctr">
            <a:spAutoFit/>
          </a:bodyPr>
          <a:lstStyle/>
          <a:p>
            <a:pPr algn="ctr"/>
            <a:r>
              <a:rPr lang="en-US" sz="2800" dirty="0">
                <a:solidFill>
                  <a:srgbClr val="FFFFFF"/>
                </a:solidFill>
                <a:latin typeface="Nirmala UI Semilight" panose="020B0402040204020203" pitchFamily="34" charset="0"/>
                <a:ea typeface="Nirmala UI Semilight" panose="020B0402040204020203" pitchFamily="34" charset="0"/>
                <a:cs typeface="Nirmala UI Semilight" panose="020B0402040204020203" pitchFamily="34" charset="0"/>
              </a:rPr>
              <a:t>KALSOOM TARIQ</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7" name="Object 47"/>
          <p:cNvSpPr txBox="1"/>
          <p:nvPr/>
        </p:nvSpPr>
        <p:spPr>
          <a:xfrm>
            <a:off x="12473472" y="5306144"/>
            <a:ext cx="4649929" cy="2677656"/>
          </a:xfrm>
          <a:prstGeom prst="rect">
            <a:avLst/>
          </a:prstGeom>
          <a:noFill/>
        </p:spPr>
        <p:txBody>
          <a:bodyPr wrap="square" rtlCol="0" anchor="ctr">
            <a:spAutoFit/>
          </a:bodyPr>
          <a:lstStyle/>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Document Compilation</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Project Introduction</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Project Burndown Chart</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Society Page Update</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View Society Request</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bg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Society Registration BVA</a:t>
            </a:r>
          </a:p>
        </p:txBody>
      </p:sp>
      <p:sp>
        <p:nvSpPr>
          <p:cNvPr id="51" name="Object 51"/>
          <p:cNvSpPr txBox="1"/>
          <p:nvPr/>
        </p:nvSpPr>
        <p:spPr>
          <a:xfrm>
            <a:off x="2139517" y="1837635"/>
            <a:ext cx="14006670" cy="1015663"/>
          </a:xfrm>
          <a:prstGeom prst="rect">
            <a:avLst/>
          </a:prstGeom>
          <a:noFill/>
        </p:spPr>
        <p:txBody>
          <a:bodyPr wrap="square" rtlCol="0" anchor="ctr">
            <a:spAutoFit/>
          </a:bodyPr>
          <a:lstStyle/>
          <a:p>
            <a:pPr algn="ctr"/>
            <a:r>
              <a:rPr lang="en-US" sz="60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ITERATION 3</a:t>
            </a:r>
          </a:p>
        </p:txBody>
      </p:sp>
      <p:sp>
        <p:nvSpPr>
          <p:cNvPr id="17" name="TextBox 16">
            <a:extLst>
              <a:ext uri="{FF2B5EF4-FFF2-40B4-BE49-F238E27FC236}">
                <a16:creationId xmlns:a16="http://schemas.microsoft.com/office/drawing/2014/main" id="{89C6FA82-BDF2-8061-EB31-7E6DA15AE304}"/>
              </a:ext>
            </a:extLst>
          </p:cNvPr>
          <p:cNvSpPr txBox="1"/>
          <p:nvPr/>
        </p:nvSpPr>
        <p:spPr>
          <a:xfrm>
            <a:off x="1658036" y="5754786"/>
            <a:ext cx="4412754" cy="1569660"/>
          </a:xfrm>
          <a:prstGeom prst="rect">
            <a:avLst/>
          </a:prstGeom>
          <a:noFill/>
        </p:spPr>
        <p:txBody>
          <a:bodyPr wrap="square">
            <a:spAutoFit/>
          </a:bodyPr>
          <a:lstStyle/>
          <a:p>
            <a:pPr marR="114300" algn="ctr" rtl="0" fontAlgn="base">
              <a:spcBef>
                <a:spcPts val="0"/>
              </a:spcBef>
              <a:spcAft>
                <a:spcPts val="0"/>
              </a:spcAft>
              <a:buFont typeface="Arial" panose="020B0604020202020204" pitchFamily="34" charset="0"/>
              <a:buChar char="•"/>
            </a:pPr>
            <a:r>
              <a:rPr lang="en-US" sz="2400" b="0" i="0" u="none" strike="noStrike" dirty="0">
                <a:solidFill>
                  <a:schemeClr val="tx2">
                    <a:lumMod val="50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tx2">
                    <a:lumMod val="50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Presentation</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tx2">
                    <a:lumMod val="50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View Member Request</a:t>
            </a:r>
          </a:p>
          <a:p>
            <a:pPr marR="114300" algn="ctr" rtl="0" fontAlgn="base">
              <a:spcBef>
                <a:spcPts val="0"/>
              </a:spcBef>
              <a:spcAft>
                <a:spcPts val="0"/>
              </a:spcAft>
              <a:buFont typeface="Arial" panose="020B0604020202020204" pitchFamily="34" charset="0"/>
              <a:buChar char="•"/>
            </a:pPr>
            <a:r>
              <a:rPr lang="en-US" sz="2400" b="0" i="0" u="none" strike="noStrike" dirty="0">
                <a:solidFill>
                  <a:schemeClr val="tx2">
                    <a:lumMod val="50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View Event Detail</a:t>
            </a:r>
          </a:p>
        </p:txBody>
      </p:sp>
      <p:sp>
        <p:nvSpPr>
          <p:cNvPr id="18" name="Object 47">
            <a:extLst>
              <a:ext uri="{FF2B5EF4-FFF2-40B4-BE49-F238E27FC236}">
                <a16:creationId xmlns:a16="http://schemas.microsoft.com/office/drawing/2014/main" id="{49D8B135-375F-ABE3-CD52-FB78CD2F63EB}"/>
              </a:ext>
            </a:extLst>
          </p:cNvPr>
          <p:cNvSpPr txBox="1"/>
          <p:nvPr/>
        </p:nvSpPr>
        <p:spPr>
          <a:xfrm>
            <a:off x="7064305" y="5337503"/>
            <a:ext cx="4649929" cy="3323987"/>
          </a:xfrm>
          <a:prstGeom prst="rect">
            <a:avLst/>
          </a:prstGeom>
          <a:noFill/>
        </p:spPr>
        <p:txBody>
          <a:bodyPr wrap="square" rtlCol="0" anchor="ctr">
            <a:spAutoFit/>
          </a:bodyPr>
          <a:lstStyle/>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Architecture</a:t>
            </a:r>
          </a:p>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p>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Test Cases of Login and Registration</a:t>
            </a:r>
          </a:p>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Post Announcements</a:t>
            </a:r>
          </a:p>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Search Societies</a:t>
            </a:r>
          </a:p>
          <a:p>
            <a:pPr marR="114300" algn="ctr" rtl="0" fontAlgn="base">
              <a:spcBef>
                <a:spcPts val="0"/>
              </a:spcBef>
              <a:spcAft>
                <a:spcPts val="0"/>
              </a:spcAft>
              <a:buFont typeface="Arial" panose="020B0604020202020204" pitchFamily="34" charset="0"/>
              <a:buChar char="•"/>
            </a:pPr>
            <a:r>
              <a:rPr lang="en-US" sz="2400" b="0" i="0" u="none" strike="noStrike" dirty="0">
                <a:effectLst/>
                <a:latin typeface="Nirmala UI Semilight" panose="020B0402040204020203" pitchFamily="34" charset="0"/>
                <a:ea typeface="Nirmala UI Semilight" panose="020B0402040204020203" pitchFamily="34" charset="0"/>
                <a:cs typeface="Nirmala UI Semilight" panose="020B0402040204020203" pitchFamily="34" charset="0"/>
              </a:rPr>
              <a:t>Login Page BVA</a:t>
            </a:r>
          </a:p>
          <a:p>
            <a:pPr marR="114300" rtl="0" fontAlgn="base">
              <a:spcBef>
                <a:spcPts val="0"/>
              </a:spcBef>
              <a:spcAft>
                <a:spcPts val="0"/>
              </a:spcAft>
            </a:pPr>
            <a:endParaRPr lang="en-US" sz="1800" b="0" i="0" u="none" strike="noStrike" dirty="0">
              <a:solidFill>
                <a:srgbClr val="1D1D9E"/>
              </a:solidFill>
              <a:effectLst/>
              <a:latin typeface="Montserrat" panose="00000500000000000000" pitchFamily="2" charset="0"/>
            </a:endParaRPr>
          </a:p>
          <a:p>
            <a:pPr marL="342900" indent="-342900" algn="ctr">
              <a:buFont typeface="Arial" panose="020B0604020202020204" pitchFamily="34" charset="0"/>
              <a:buChar char="•"/>
            </a:pPr>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7" name="Picture 6" descr="A white outline of a person holding a briefcase&#10;&#10;Description automatically generated">
            <a:extLst>
              <a:ext uri="{FF2B5EF4-FFF2-40B4-BE49-F238E27FC236}">
                <a16:creationId xmlns:a16="http://schemas.microsoft.com/office/drawing/2014/main" id="{B11BBC4B-3EF1-8F28-81DB-965487052D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49400" y="8191131"/>
            <a:ext cx="942918" cy="942918"/>
          </a:xfrm>
          <a:prstGeom prst="rect">
            <a:avLst/>
          </a:prstGeom>
        </p:spPr>
      </p:pic>
      <p:pic>
        <p:nvPicPr>
          <p:cNvPr id="4" name="Picture 3" descr="A blue icon of a computer&#10;&#10;Description automatically generated">
            <a:extLst>
              <a:ext uri="{FF2B5EF4-FFF2-40B4-BE49-F238E27FC236}">
                <a16:creationId xmlns:a16="http://schemas.microsoft.com/office/drawing/2014/main" id="{C04FD19E-A96B-1545-59AE-30F0292A9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9651" y="8593517"/>
            <a:ext cx="809524" cy="809524"/>
          </a:xfrm>
          <a:prstGeom prst="rect">
            <a:avLst/>
          </a:prstGeom>
        </p:spPr>
      </p:pic>
      <p:pic>
        <p:nvPicPr>
          <p:cNvPr id="8" name="Picture 7" descr="A blue icon of a computer&#10;&#10;Description automatically generated">
            <a:extLst>
              <a:ext uri="{FF2B5EF4-FFF2-40B4-BE49-F238E27FC236}">
                <a16:creationId xmlns:a16="http://schemas.microsoft.com/office/drawing/2014/main" id="{DB4FC297-CF61-74E3-C913-B672084F16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2692" y="8477523"/>
            <a:ext cx="838124" cy="838124"/>
          </a:xfrm>
          <a:prstGeom prst="rect">
            <a:avLst/>
          </a:prstGeom>
        </p:spPr>
      </p:pic>
    </p:spTree>
    <p:extLst>
      <p:ext uri="{BB962C8B-B14F-4D97-AF65-F5344CB8AC3E}">
        <p14:creationId xmlns:p14="http://schemas.microsoft.com/office/powerpoint/2010/main" val="562312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372390"/>
            <a:ext cx="2987961" cy="369332"/>
          </a:xfrm>
          <a:prstGeom prst="rect">
            <a:avLst/>
          </a:prstGeom>
          <a:noFill/>
        </p:spPr>
        <p:txBody>
          <a:bodyPr wrap="square" rtlCol="0" anchor="ctr">
            <a:spAutoFit/>
          </a:bodyPr>
          <a:lstStyle/>
          <a:p>
            <a:pPr algn="ctr"/>
            <a:r>
              <a:rPr lang="en-US" dirty="0">
                <a:solidFill>
                  <a:schemeClr val="bg1"/>
                </a:solidFill>
              </a:rPr>
              <a:t>LESSON LEARNT</a:t>
            </a:r>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54264"/>
            <a:ext cx="3303756" cy="369332"/>
          </a:xfrm>
          <a:prstGeom prst="rect">
            <a:avLst/>
          </a:prstGeom>
          <a:noFill/>
        </p:spPr>
        <p:txBody>
          <a:bodyPr wrap="square" rtlCol="0" anchor="ctr">
            <a:spAutoFit/>
          </a:bodyPr>
          <a:lstStyle/>
          <a:p>
            <a:pPr algn="ctr"/>
            <a:r>
              <a:rPr lang="en-US" dirty="0"/>
              <a:t>KALSOOM TARIQ</a:t>
            </a:r>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HAIRS SOHAIL</a:t>
            </a:r>
            <a:endParaRPr lang="en-US" dirty="0"/>
          </a:p>
        </p:txBody>
      </p:sp>
      <p:grpSp>
        <p:nvGrpSpPr>
          <p:cNvPr id="1006" name="그룹 1006"/>
          <p:cNvGrpSpPr/>
          <p:nvPr/>
        </p:nvGrpSpPr>
        <p:grpSpPr>
          <a:xfrm>
            <a:off x="10460686" y="6182192"/>
            <a:ext cx="2701360" cy="732375"/>
            <a:chOff x="10460686" y="6182192"/>
            <a:chExt cx="2701360" cy="732375"/>
          </a:xfrm>
        </p:grpSpPr>
        <p:pic>
          <p:nvPicPr>
            <p:cNvPr id="21" name="Object 20"/>
            <p:cNvPicPr>
              <a:picLocks noChangeAspect="1"/>
            </p:cNvPicPr>
            <p:nvPr/>
          </p:nvPicPr>
          <p:blipFill>
            <a:blip r:embed="rId5" cstate="print"/>
            <a:stretch>
              <a:fillRect/>
            </a:stretch>
          </p:blipFill>
          <p:spPr>
            <a:xfrm>
              <a:off x="10460686" y="6182192"/>
              <a:ext cx="2701360" cy="732375"/>
            </a:xfrm>
            <a:prstGeom prst="rect">
              <a:avLst/>
            </a:prstGeom>
          </p:spPr>
        </p:pic>
      </p:grpSp>
      <p:sp>
        <p:nvSpPr>
          <p:cNvPr id="23" name="Object 23"/>
          <p:cNvSpPr txBox="1"/>
          <p:nvPr/>
        </p:nvSpPr>
        <p:spPr>
          <a:xfrm>
            <a:off x="10159469" y="6354264"/>
            <a:ext cx="3303756" cy="369332"/>
          </a:xfrm>
          <a:prstGeom prst="rect">
            <a:avLst/>
          </a:prstGeom>
          <a:noFill/>
        </p:spPr>
        <p:txBody>
          <a:bodyPr wrap="square" rtlCol="0" anchor="ctr">
            <a:spAutoFit/>
          </a:bodyPr>
          <a:lstStyle/>
          <a:p>
            <a:pPr algn="ctr"/>
            <a:r>
              <a:rPr lang="en-US" dirty="0"/>
              <a:t>AIMEN SAFDAR</a:t>
            </a:r>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7.</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727197"/>
            <a:ext cx="13944565" cy="1015663"/>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p>
        </p:txBody>
      </p:sp>
      <p:pic>
        <p:nvPicPr>
          <p:cNvPr id="2" name="Picture 1" descr="A logo of a company&#10;&#10;Description automatically generated">
            <a:extLst>
              <a:ext uri="{FF2B5EF4-FFF2-40B4-BE49-F238E27FC236}">
                <a16:creationId xmlns:a16="http://schemas.microsoft.com/office/drawing/2014/main" id="{CF77CB31-1214-63B3-06FC-0BA3199AA2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04131" y="7096497"/>
            <a:ext cx="1380305" cy="966047"/>
          </a:xfrm>
          <a:prstGeom prst="rect">
            <a:avLst/>
          </a:prstGeom>
        </p:spPr>
      </p:pic>
    </p:spTree>
    <p:extLst>
      <p:ext uri="{BB962C8B-B14F-4D97-AF65-F5344CB8AC3E}">
        <p14:creationId xmlns:p14="http://schemas.microsoft.com/office/powerpoint/2010/main" val="1196857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6">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sp>
        <p:nvSpPr>
          <p:cNvPr id="11" name="Object 11"/>
          <p:cNvSpPr txBox="1"/>
          <p:nvPr/>
        </p:nvSpPr>
        <p:spPr>
          <a:xfrm>
            <a:off x="1041578" y="889973"/>
            <a:ext cx="2987961" cy="461665"/>
          </a:xfrm>
          <a:prstGeom prst="rect">
            <a:avLst/>
          </a:prstGeom>
          <a:noFill/>
        </p:spPr>
        <p:txBody>
          <a:bodyPr wrap="square" rtlCol="0" anchor="ctr">
            <a:spAutoFit/>
          </a:bodyPr>
          <a:lstStyle/>
          <a:p>
            <a:pPr algn="ctr"/>
            <a:r>
              <a:rPr lang="en-US" sz="24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LESSON LEARNT</a:t>
            </a:r>
            <a:endParaRPr lang="en-US"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4" name="그룹 1004"/>
          <p:cNvGrpSpPr/>
          <p:nvPr/>
        </p:nvGrpSpPr>
        <p:grpSpPr>
          <a:xfrm>
            <a:off x="1171168" y="1028699"/>
            <a:ext cx="5185423" cy="8458201"/>
            <a:chOff x="1560101" y="3827174"/>
            <a:chExt cx="4827190" cy="5302798"/>
          </a:xfrm>
        </p:grpSpPr>
        <p:pic>
          <p:nvPicPr>
            <p:cNvPr id="13" name="Object 12"/>
            <p:cNvPicPr>
              <a:picLocks noChangeAspect="1"/>
            </p:cNvPicPr>
            <p:nvPr/>
          </p:nvPicPr>
          <p:blipFill>
            <a:blip r:embed="rId4" cstate="print"/>
            <a:stretch>
              <a:fillRect/>
            </a:stretch>
          </p:blipFill>
          <p:spPr>
            <a:xfrm>
              <a:off x="1560101" y="3827174"/>
              <a:ext cx="4827190" cy="5302798"/>
            </a:xfrm>
            <a:prstGeom prst="rect">
              <a:avLst/>
            </a:prstGeom>
          </p:spPr>
        </p:pic>
      </p:grpSp>
      <p:sp>
        <p:nvSpPr>
          <p:cNvPr id="22" name="Object 22"/>
          <p:cNvSpPr txBox="1"/>
          <p:nvPr/>
        </p:nvSpPr>
        <p:spPr>
          <a:xfrm>
            <a:off x="1288605" y="4776893"/>
            <a:ext cx="4950547" cy="5232202"/>
          </a:xfrm>
          <a:prstGeom prst="rect">
            <a:avLst/>
          </a:prstGeom>
          <a:noFill/>
        </p:spPr>
        <p:txBody>
          <a:bodyPr wrap="square" rtlCol="0" anchor="ctr">
            <a:spAutoFit/>
          </a:bodyPr>
          <a:lstStyle/>
          <a:p>
            <a:pPr algn="just" rtl="0">
              <a:spcBef>
                <a:spcPts val="0"/>
              </a:spcBef>
              <a:spcAft>
                <a:spcPts val="0"/>
              </a:spcAft>
            </a:pP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This has been, by far, the best group project I have had during all my semesters. And the credit goes to Sir Bilal Khalid Dar and my supportive group members.</a:t>
            </a:r>
            <a:endPar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just" rtl="0">
              <a:spcBef>
                <a:spcPts val="0"/>
              </a:spcBef>
              <a:spcAft>
                <a:spcPts val="0"/>
              </a:spcAft>
            </a:pPr>
            <a:br>
              <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Throughout this project, not only did I learn technical skills like WinForms’s user controls and collaboration over </a:t>
            </a:r>
            <a:r>
              <a:rPr lang="en-US" sz="18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github</a:t>
            </a: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but also polished my teamwork and project management skills.</a:t>
            </a:r>
            <a:endPar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pPr algn="just" rtl="0">
              <a:spcBef>
                <a:spcPts val="0"/>
              </a:spcBef>
              <a:spcAft>
                <a:spcPts val="0"/>
              </a:spcAft>
            </a:pPr>
            <a:br>
              <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Debugging unique problems that resulted from working with so many technologies like Visual Studio, </a:t>
            </a:r>
            <a:r>
              <a:rPr lang="en-US" sz="18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Github</a:t>
            </a: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and </a:t>
            </a:r>
            <a:r>
              <a:rPr lang="en-US" sz="18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Sql</a:t>
            </a:r>
            <a:r>
              <a:rPr lang="en-US" sz="1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Management Server concurrently was something that I found challenging in this project.</a:t>
            </a:r>
            <a:endPar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br>
              <a:rPr lang="en-US" sz="2000" b="0" dirty="0">
                <a:effectLst/>
                <a:latin typeface="Nirmala UI Semilight" panose="020B0402040204020203" pitchFamily="34" charset="0"/>
                <a:ea typeface="Nirmala UI Semilight" panose="020B0402040204020203" pitchFamily="34" charset="0"/>
                <a:cs typeface="Nirmala UI Semilight" panose="020B0402040204020203" pitchFamily="34" charset="0"/>
              </a:rPr>
            </a:br>
            <a:br>
              <a:rPr lang="en-US" sz="2000" dirty="0"/>
            </a:br>
            <a:endParaRPr lang="en-US" sz="2000" dirty="0"/>
          </a:p>
        </p:txBody>
      </p:sp>
      <p:sp>
        <p:nvSpPr>
          <p:cNvPr id="23" name="Object 23"/>
          <p:cNvSpPr txBox="1"/>
          <p:nvPr/>
        </p:nvSpPr>
        <p:spPr>
          <a:xfrm>
            <a:off x="640243" y="3857408"/>
            <a:ext cx="6113517" cy="523220"/>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KALSOOM TARIQ</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07" name="그룹 1007"/>
          <p:cNvGrpSpPr/>
          <p:nvPr/>
        </p:nvGrpSpPr>
        <p:grpSpPr>
          <a:xfrm>
            <a:off x="6426507" y="1028699"/>
            <a:ext cx="5655154" cy="8458201"/>
            <a:chOff x="6799284" y="3827174"/>
            <a:chExt cx="4827190" cy="5302798"/>
          </a:xfrm>
        </p:grpSpPr>
        <p:pic>
          <p:nvPicPr>
            <p:cNvPr id="25" name="Object 24"/>
            <p:cNvPicPr>
              <a:picLocks noChangeAspect="1"/>
            </p:cNvPicPr>
            <p:nvPr/>
          </p:nvPicPr>
          <p:blipFill>
            <a:blip r:embed="rId5" cstate="print"/>
            <a:stretch>
              <a:fillRect/>
            </a:stretch>
          </p:blipFill>
          <p:spPr>
            <a:xfrm>
              <a:off x="6799284" y="3827174"/>
              <a:ext cx="4827190" cy="5302798"/>
            </a:xfrm>
            <a:prstGeom prst="rect">
              <a:avLst/>
            </a:prstGeom>
          </p:spPr>
        </p:pic>
      </p:grpSp>
      <p:sp>
        <p:nvSpPr>
          <p:cNvPr id="34" name="Object 34"/>
          <p:cNvSpPr txBox="1"/>
          <p:nvPr/>
        </p:nvSpPr>
        <p:spPr>
          <a:xfrm>
            <a:off x="6559086" y="4772198"/>
            <a:ext cx="5522576" cy="5062924"/>
          </a:xfrm>
          <a:prstGeom prst="rect">
            <a:avLst/>
          </a:prstGeom>
          <a:noFill/>
        </p:spPr>
        <p:txBody>
          <a:bodyPr wrap="square" rtlCol="0" anchor="ctr">
            <a:spAutoFit/>
          </a:bodyPr>
          <a:lstStyle/>
          <a:p>
            <a:pPr rtl="0">
              <a:spcBef>
                <a:spcPts val="0"/>
              </a:spcBef>
              <a:spcAft>
                <a:spcPts val="0"/>
              </a:spcAft>
            </a:pPr>
            <a:r>
              <a:rPr lang="en-US" sz="1700" b="0" i="0" u="none" strike="noStrike" dirty="0">
                <a:solidFill>
                  <a:srgbClr val="000000"/>
                </a:solidFill>
                <a:effectLst/>
                <a:latin typeface="Montserrat" panose="00000500000000000000" pitchFamily="2" charset="0"/>
              </a:rPr>
              <a:t>This project has greatly enhanced my collaborative, technical and discipline skills. Moreover, I have learned many management skills from our group leader </a:t>
            </a:r>
            <a:r>
              <a:rPr lang="en-US" sz="1700" b="0" i="0" u="none" strike="noStrike" dirty="0" err="1">
                <a:solidFill>
                  <a:srgbClr val="000000"/>
                </a:solidFill>
                <a:effectLst/>
                <a:latin typeface="Montserrat" panose="00000500000000000000" pitchFamily="2" charset="0"/>
              </a:rPr>
              <a:t>Kalsoom</a:t>
            </a:r>
            <a:r>
              <a:rPr lang="en-US" sz="1700" b="0" i="0" u="none" strike="noStrike" dirty="0">
                <a:solidFill>
                  <a:srgbClr val="000000"/>
                </a:solidFill>
                <a:effectLst/>
                <a:latin typeface="Montserrat" panose="00000500000000000000" pitchFamily="2" charset="0"/>
              </a:rPr>
              <a:t>. </a:t>
            </a:r>
            <a:endParaRPr lang="en-US" sz="1700" b="0" dirty="0">
              <a:effectLst/>
            </a:endParaRPr>
          </a:p>
          <a:p>
            <a:pPr rtl="0">
              <a:spcBef>
                <a:spcPts val="0"/>
              </a:spcBef>
              <a:spcAft>
                <a:spcPts val="0"/>
              </a:spcAft>
            </a:pPr>
            <a:br>
              <a:rPr lang="en-US" sz="1700" b="0" i="0" u="none" strike="noStrike" dirty="0">
                <a:solidFill>
                  <a:srgbClr val="000000"/>
                </a:solidFill>
                <a:effectLst/>
                <a:latin typeface="Montserrat" panose="00000500000000000000" pitchFamily="2" charset="0"/>
              </a:rPr>
            </a:br>
            <a:r>
              <a:rPr lang="en-US" sz="1700" b="0" i="0" u="none" strike="noStrike" dirty="0">
                <a:solidFill>
                  <a:srgbClr val="000000"/>
                </a:solidFill>
                <a:effectLst/>
                <a:latin typeface="Montserrat" panose="00000500000000000000" pitchFamily="2" charset="0"/>
              </a:rPr>
              <a:t>I feel proud of the progress we have made throughout this project. The determination and consistency of the entire team has made me realize the importance of consistent hard work.</a:t>
            </a:r>
            <a:endParaRPr lang="en-US" sz="1700" b="0" dirty="0">
              <a:effectLst/>
            </a:endParaRPr>
          </a:p>
          <a:p>
            <a:pPr rtl="0">
              <a:spcBef>
                <a:spcPts val="0"/>
              </a:spcBef>
              <a:spcAft>
                <a:spcPts val="0"/>
              </a:spcAft>
            </a:pPr>
            <a:br>
              <a:rPr lang="en-US" sz="1700" b="0" dirty="0">
                <a:effectLst/>
              </a:rPr>
            </a:br>
            <a:r>
              <a:rPr lang="en-US" sz="1700" b="0" i="0" u="none" strike="noStrike" dirty="0">
                <a:solidFill>
                  <a:srgbClr val="000000"/>
                </a:solidFill>
                <a:effectLst/>
                <a:latin typeface="Montserrat" panose="00000500000000000000" pitchFamily="2" charset="0"/>
              </a:rPr>
              <a:t>As compared to other projects, we have faced significantly less challenges. In my opinion, this is because of the transparency of work between every individual, and great knowledge about the scope and implementation of the project. Any other challenges, however, were easily solved in our regular meetings.</a:t>
            </a:r>
            <a:endParaRPr lang="en-US" sz="1700" b="0" dirty="0">
              <a:effectLst/>
            </a:endParaRPr>
          </a:p>
          <a:p>
            <a:br>
              <a:rPr lang="en-US" sz="1700" dirty="0"/>
            </a:br>
            <a:endParaRPr lang="en-US" sz="1700" dirty="0"/>
          </a:p>
        </p:txBody>
      </p:sp>
      <p:sp>
        <p:nvSpPr>
          <p:cNvPr id="35" name="Object 35"/>
          <p:cNvSpPr txBox="1"/>
          <p:nvPr/>
        </p:nvSpPr>
        <p:spPr>
          <a:xfrm>
            <a:off x="6062580" y="3830300"/>
            <a:ext cx="6113517" cy="523220"/>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HARIS SOHAIL</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010" name="그룹 1010"/>
          <p:cNvGrpSpPr/>
          <p:nvPr/>
        </p:nvGrpSpPr>
        <p:grpSpPr>
          <a:xfrm>
            <a:off x="12176097" y="1028699"/>
            <a:ext cx="5067759" cy="8458201"/>
            <a:chOff x="12038468" y="3827174"/>
            <a:chExt cx="4827190" cy="5302798"/>
          </a:xfrm>
        </p:grpSpPr>
        <p:pic>
          <p:nvPicPr>
            <p:cNvPr id="37" name="Object 36"/>
            <p:cNvPicPr>
              <a:picLocks noChangeAspect="1"/>
            </p:cNvPicPr>
            <p:nvPr/>
          </p:nvPicPr>
          <p:blipFill>
            <a:blip r:embed="rId5" cstate="print"/>
            <a:stretch>
              <a:fillRect/>
            </a:stretch>
          </p:blipFill>
          <p:spPr>
            <a:xfrm>
              <a:off x="12038468" y="3827174"/>
              <a:ext cx="4827190" cy="5302798"/>
            </a:xfrm>
            <a:prstGeom prst="rect">
              <a:avLst/>
            </a:prstGeom>
          </p:spPr>
        </p:pic>
      </p:grpSp>
      <p:sp>
        <p:nvSpPr>
          <p:cNvPr id="46" name="Object 46"/>
          <p:cNvSpPr txBox="1"/>
          <p:nvPr/>
        </p:nvSpPr>
        <p:spPr>
          <a:xfrm>
            <a:off x="12316013" y="4666879"/>
            <a:ext cx="4742869" cy="4478149"/>
          </a:xfrm>
          <a:prstGeom prst="rect">
            <a:avLst/>
          </a:prstGeom>
          <a:noFill/>
        </p:spPr>
        <p:txBody>
          <a:bodyPr wrap="square" rtlCol="0" anchor="ctr">
            <a:spAutoFit/>
          </a:bodyPr>
          <a:lstStyle/>
          <a:p>
            <a:pPr rtl="0">
              <a:spcBef>
                <a:spcPts val="0"/>
              </a:spcBef>
              <a:spcAft>
                <a:spcPts val="0"/>
              </a:spcAft>
            </a:pPr>
            <a:r>
              <a:rPr lang="en-US" sz="19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 am forever more grateful for my group members for the laughs as well as the passion they showed towards this project that gave me the motivation to push myself.</a:t>
            </a:r>
            <a:endParaRPr lang="en-US" sz="19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br>
              <a:rPr lang="en-US" sz="1900" b="0" dirty="0">
                <a:effectLst/>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19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This project aided in understanding WinForms and its technicalities better, and how crucial GitHub is  for collaborative projects like this. Additionally, I saw an improvement in my debugging and time management skills; so not only did I gain knowledge in terms of using different software, but I also grew as a person.</a:t>
            </a:r>
            <a:br>
              <a:rPr lang="en-US" sz="1900" b="0" i="0" u="none" strike="noStrike" dirty="0">
                <a:solidFill>
                  <a:srgbClr val="000000"/>
                </a:solidFill>
                <a:effectLst/>
                <a:latin typeface="Montserrat" panose="00000500000000000000" pitchFamily="2" charset="0"/>
              </a:rPr>
            </a:br>
            <a:endParaRPr lang="en-US" sz="19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47" name="Object 47"/>
          <p:cNvSpPr txBox="1"/>
          <p:nvPr/>
        </p:nvSpPr>
        <p:spPr>
          <a:xfrm>
            <a:off x="11704097" y="3843209"/>
            <a:ext cx="5557743" cy="523220"/>
          </a:xfrm>
          <a:prstGeom prst="rect">
            <a:avLst/>
          </a:prstGeom>
          <a:noFill/>
        </p:spPr>
        <p:txBody>
          <a:bodyPr wrap="square" rtlCol="0" anchor="ctr">
            <a:spAutoFit/>
          </a:bodyPr>
          <a:lstStyle/>
          <a:p>
            <a:pPr algn="ctr"/>
            <a:r>
              <a:rPr lang="en-US" sz="28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AIMEN SAFDAR</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cxnSp>
        <p:nvCxnSpPr>
          <p:cNvPr id="10" name="Straight Connector 9">
            <a:extLst>
              <a:ext uri="{FF2B5EF4-FFF2-40B4-BE49-F238E27FC236}">
                <a16:creationId xmlns:a16="http://schemas.microsoft.com/office/drawing/2014/main" id="{85841C32-695A-51CA-B2BD-855C0DE86B31}"/>
              </a:ext>
            </a:extLst>
          </p:cNvPr>
          <p:cNvCxnSpPr/>
          <p:nvPr/>
        </p:nvCxnSpPr>
        <p:spPr>
          <a:xfrm>
            <a:off x="1839667" y="4546312"/>
            <a:ext cx="3714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EDF5E9-5788-4129-72B1-9484C13EE02F}"/>
              </a:ext>
            </a:extLst>
          </p:cNvPr>
          <p:cNvCxnSpPr/>
          <p:nvPr/>
        </p:nvCxnSpPr>
        <p:spPr>
          <a:xfrm>
            <a:off x="7286666" y="4546312"/>
            <a:ext cx="37146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564FCF-BC5B-3CAE-F620-02CA8A982B49}"/>
              </a:ext>
            </a:extLst>
          </p:cNvPr>
          <p:cNvCxnSpPr/>
          <p:nvPr/>
        </p:nvCxnSpPr>
        <p:spPr>
          <a:xfrm>
            <a:off x="12625634" y="4523452"/>
            <a:ext cx="3714667" cy="0"/>
          </a:xfrm>
          <a:prstGeom prst="line">
            <a:avLst/>
          </a:prstGeom>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81054CB1-367C-98E7-47C6-E719FB3F69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7689" y="412934"/>
            <a:ext cx="4206905" cy="40282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F5DD858-3816-8CCD-6D74-62EC23E13B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4211" y="505238"/>
            <a:ext cx="4334699" cy="411556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28160A9-45A3-8D23-4D7C-D4D55C7D0B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08670" y="566667"/>
            <a:ext cx="4258640" cy="4100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765087" y="566666"/>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889973"/>
            <a:ext cx="2987961" cy="461665"/>
          </a:xfrm>
          <a:prstGeom prst="rect">
            <a:avLst/>
          </a:prstGeom>
          <a:noFill/>
        </p:spPr>
        <p:txBody>
          <a:bodyPr wrap="square" rtlCol="0" anchor="ctr">
            <a:spAutoFit/>
          </a:bodyPr>
          <a:lstStyle/>
          <a:p>
            <a:pPr algn="ctr"/>
            <a:r>
              <a:rPr lang="en-US" sz="2400" b="1" kern="0" spc="1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ADVANTAGES</a:t>
            </a:r>
          </a:p>
        </p:txBody>
      </p:sp>
      <p:grpSp>
        <p:nvGrpSpPr>
          <p:cNvPr id="1004" name="그룹 1004"/>
          <p:cNvGrpSpPr/>
          <p:nvPr/>
        </p:nvGrpSpPr>
        <p:grpSpPr>
          <a:xfrm>
            <a:off x="2612440" y="2289111"/>
            <a:ext cx="8476190" cy="1300995"/>
            <a:chOff x="2612440" y="2289111"/>
            <a:chExt cx="8476190" cy="1300995"/>
          </a:xfrm>
        </p:grpSpPr>
        <p:pic>
          <p:nvPicPr>
            <p:cNvPr id="13" name="Object 12"/>
            <p:cNvPicPr>
              <a:picLocks noChangeAspect="1"/>
            </p:cNvPicPr>
            <p:nvPr/>
          </p:nvPicPr>
          <p:blipFill>
            <a:blip r:embed="rId5" cstate="print"/>
            <a:stretch>
              <a:fillRect/>
            </a:stretch>
          </p:blipFill>
          <p:spPr>
            <a:xfrm rot="16200000">
              <a:off x="6200037" y="-1298486"/>
              <a:ext cx="1300995" cy="8476190"/>
            </a:xfrm>
            <a:prstGeom prst="rect">
              <a:avLst/>
            </a:prstGeom>
          </p:spPr>
        </p:pic>
      </p:grpSp>
      <p:grpSp>
        <p:nvGrpSpPr>
          <p:cNvPr id="1005" name="그룹 1005"/>
          <p:cNvGrpSpPr/>
          <p:nvPr/>
        </p:nvGrpSpPr>
        <p:grpSpPr>
          <a:xfrm>
            <a:off x="6211190" y="182155"/>
            <a:ext cx="1300995" cy="8476190"/>
            <a:chOff x="6009006" y="1309083"/>
            <a:chExt cx="1300995" cy="8476190"/>
          </a:xfrm>
        </p:grpSpPr>
        <p:pic>
          <p:nvPicPr>
            <p:cNvPr id="16" name="Object 15"/>
            <p:cNvPicPr>
              <a:picLocks noChangeAspect="1"/>
            </p:cNvPicPr>
            <p:nvPr/>
          </p:nvPicPr>
          <p:blipFill>
            <a:blip r:embed="rId6" cstate="print"/>
            <a:stretch>
              <a:fillRect/>
            </a:stretch>
          </p:blipFill>
          <p:spPr>
            <a:xfrm rot="-5400000">
              <a:off x="6009006" y="1309083"/>
              <a:ext cx="1300995" cy="8476190"/>
            </a:xfrm>
            <a:prstGeom prst="rect">
              <a:avLst/>
            </a:prstGeom>
          </p:spPr>
        </p:pic>
      </p:grpSp>
      <p:grpSp>
        <p:nvGrpSpPr>
          <p:cNvPr id="1006" name="그룹 1006"/>
          <p:cNvGrpSpPr/>
          <p:nvPr/>
        </p:nvGrpSpPr>
        <p:grpSpPr>
          <a:xfrm>
            <a:off x="2663698" y="5268749"/>
            <a:ext cx="8476190" cy="1300995"/>
            <a:chOff x="2409977" y="6314467"/>
            <a:chExt cx="8476190" cy="1300995"/>
          </a:xfrm>
        </p:grpSpPr>
        <p:pic>
          <p:nvPicPr>
            <p:cNvPr id="19" name="Object 18"/>
            <p:cNvPicPr>
              <a:picLocks noChangeAspect="1"/>
            </p:cNvPicPr>
            <p:nvPr/>
          </p:nvPicPr>
          <p:blipFill>
            <a:blip r:embed="rId5" cstate="print"/>
            <a:stretch>
              <a:fillRect/>
            </a:stretch>
          </p:blipFill>
          <p:spPr>
            <a:xfrm rot="16200000">
              <a:off x="5997574" y="2726870"/>
              <a:ext cx="1300995" cy="8476190"/>
            </a:xfrm>
            <a:prstGeom prst="rect">
              <a:avLst/>
            </a:prstGeom>
          </p:spPr>
        </p:pic>
      </p:grpSp>
      <p:grpSp>
        <p:nvGrpSpPr>
          <p:cNvPr id="1007" name="그룹 1007"/>
          <p:cNvGrpSpPr/>
          <p:nvPr/>
        </p:nvGrpSpPr>
        <p:grpSpPr>
          <a:xfrm>
            <a:off x="2612440" y="6747581"/>
            <a:ext cx="8476190" cy="1555462"/>
            <a:chOff x="2421409" y="7818402"/>
            <a:chExt cx="8476190" cy="1434862"/>
          </a:xfrm>
        </p:grpSpPr>
        <p:pic>
          <p:nvPicPr>
            <p:cNvPr id="22" name="Object 21"/>
            <p:cNvPicPr>
              <a:picLocks noChangeAspect="1"/>
            </p:cNvPicPr>
            <p:nvPr/>
          </p:nvPicPr>
          <p:blipFill>
            <a:blip r:embed="rId7" cstate="print"/>
            <a:stretch>
              <a:fillRect/>
            </a:stretch>
          </p:blipFill>
          <p:spPr>
            <a:xfrm rot="16200000">
              <a:off x="5942073" y="4297738"/>
              <a:ext cx="1434862" cy="8476190"/>
            </a:xfrm>
            <a:prstGeom prst="rect">
              <a:avLst/>
            </a:prstGeom>
          </p:spPr>
        </p:pic>
      </p:grpSp>
      <p:grpSp>
        <p:nvGrpSpPr>
          <p:cNvPr id="1008" name="그룹 1008"/>
          <p:cNvGrpSpPr/>
          <p:nvPr/>
        </p:nvGrpSpPr>
        <p:grpSpPr>
          <a:xfrm>
            <a:off x="11142873" y="2910072"/>
            <a:ext cx="631559" cy="4466853"/>
            <a:chOff x="10916527" y="4056583"/>
            <a:chExt cx="631559" cy="4466853"/>
          </a:xfrm>
        </p:grpSpPr>
        <p:pic>
          <p:nvPicPr>
            <p:cNvPr id="25" name="Object 24"/>
            <p:cNvPicPr>
              <a:picLocks noChangeAspect="1"/>
            </p:cNvPicPr>
            <p:nvPr/>
          </p:nvPicPr>
          <p:blipFill>
            <a:blip r:embed="rId8" cstate="print"/>
            <a:stretch>
              <a:fillRect/>
            </a:stretch>
          </p:blipFill>
          <p:spPr>
            <a:xfrm rot="5400000">
              <a:off x="8998880" y="5974230"/>
              <a:ext cx="4466853" cy="631559"/>
            </a:xfrm>
            <a:prstGeom prst="rect">
              <a:avLst/>
            </a:prstGeom>
          </p:spPr>
        </p:pic>
      </p:grpSp>
      <p:grpSp>
        <p:nvGrpSpPr>
          <p:cNvPr id="1009" name="그룹 1009"/>
          <p:cNvGrpSpPr/>
          <p:nvPr/>
        </p:nvGrpSpPr>
        <p:grpSpPr>
          <a:xfrm>
            <a:off x="12303078" y="3244519"/>
            <a:ext cx="3754663" cy="3754663"/>
            <a:chOff x="12090596" y="4431678"/>
            <a:chExt cx="3754663" cy="3754663"/>
          </a:xfrm>
        </p:grpSpPr>
        <p:pic>
          <p:nvPicPr>
            <p:cNvPr id="28" name="Object 27"/>
            <p:cNvPicPr>
              <a:picLocks noChangeAspect="1"/>
            </p:cNvPicPr>
            <p:nvPr/>
          </p:nvPicPr>
          <p:blipFill>
            <a:blip r:embed="rId9" cstate="print"/>
            <a:stretch>
              <a:fillRect/>
            </a:stretch>
          </p:blipFill>
          <p:spPr>
            <a:xfrm>
              <a:off x="12090596" y="4431678"/>
              <a:ext cx="3754663" cy="3754663"/>
            </a:xfrm>
            <a:prstGeom prst="rect">
              <a:avLst/>
            </a:prstGeom>
          </p:spPr>
        </p:pic>
      </p:grpSp>
      <p:grpSp>
        <p:nvGrpSpPr>
          <p:cNvPr id="1015" name="그룹 1015"/>
          <p:cNvGrpSpPr/>
          <p:nvPr/>
        </p:nvGrpSpPr>
        <p:grpSpPr>
          <a:xfrm>
            <a:off x="11153041" y="4398913"/>
            <a:ext cx="590476" cy="17714"/>
            <a:chOff x="10927522" y="5538321"/>
            <a:chExt cx="590476" cy="17714"/>
          </a:xfrm>
        </p:grpSpPr>
        <p:pic>
          <p:nvPicPr>
            <p:cNvPr id="46" name="Object 45"/>
            <p:cNvPicPr>
              <a:picLocks noChangeAspect="1"/>
            </p:cNvPicPr>
            <p:nvPr/>
          </p:nvPicPr>
          <p:blipFill>
            <a:blip r:embed="rId10" cstate="print"/>
            <a:stretch>
              <a:fillRect/>
            </a:stretch>
          </p:blipFill>
          <p:spPr>
            <a:xfrm>
              <a:off x="10927522" y="5538321"/>
              <a:ext cx="590476" cy="17714"/>
            </a:xfrm>
            <a:prstGeom prst="rect">
              <a:avLst/>
            </a:prstGeom>
          </p:spPr>
        </p:pic>
      </p:grpSp>
      <p:grpSp>
        <p:nvGrpSpPr>
          <p:cNvPr id="1016" name="그룹 1016"/>
          <p:cNvGrpSpPr/>
          <p:nvPr/>
        </p:nvGrpSpPr>
        <p:grpSpPr>
          <a:xfrm>
            <a:off x="11173864" y="5872158"/>
            <a:ext cx="590476" cy="17714"/>
            <a:chOff x="10921678" y="6999182"/>
            <a:chExt cx="590476" cy="17714"/>
          </a:xfrm>
        </p:grpSpPr>
        <p:pic>
          <p:nvPicPr>
            <p:cNvPr id="49" name="Object 48"/>
            <p:cNvPicPr>
              <a:picLocks noChangeAspect="1"/>
            </p:cNvPicPr>
            <p:nvPr/>
          </p:nvPicPr>
          <p:blipFill>
            <a:blip r:embed="rId10" cstate="print"/>
            <a:stretch>
              <a:fillRect/>
            </a:stretch>
          </p:blipFill>
          <p:spPr>
            <a:xfrm>
              <a:off x="10921678" y="6999182"/>
              <a:ext cx="590476" cy="17714"/>
            </a:xfrm>
            <a:prstGeom prst="rect">
              <a:avLst/>
            </a:prstGeom>
          </p:spPr>
        </p:pic>
      </p:grpSp>
      <p:grpSp>
        <p:nvGrpSpPr>
          <p:cNvPr id="1017" name="그룹 1017"/>
          <p:cNvGrpSpPr/>
          <p:nvPr/>
        </p:nvGrpSpPr>
        <p:grpSpPr>
          <a:xfrm>
            <a:off x="11744345" y="5134927"/>
            <a:ext cx="571429" cy="17143"/>
            <a:chOff x="11517999" y="6281438"/>
            <a:chExt cx="571429" cy="17143"/>
          </a:xfrm>
        </p:grpSpPr>
        <p:pic>
          <p:nvPicPr>
            <p:cNvPr id="52" name="Object 51"/>
            <p:cNvPicPr>
              <a:picLocks noChangeAspect="1"/>
            </p:cNvPicPr>
            <p:nvPr/>
          </p:nvPicPr>
          <p:blipFill>
            <a:blip r:embed="rId11" cstate="print"/>
            <a:stretch>
              <a:fillRect/>
            </a:stretch>
          </p:blipFill>
          <p:spPr>
            <a:xfrm>
              <a:off x="11517999" y="6281438"/>
              <a:ext cx="571429" cy="17143"/>
            </a:xfrm>
            <a:prstGeom prst="rect">
              <a:avLst/>
            </a:prstGeom>
          </p:spPr>
        </p:pic>
      </p:grpSp>
      <p:sp>
        <p:nvSpPr>
          <p:cNvPr id="54" name="Object 54"/>
          <p:cNvSpPr txBox="1"/>
          <p:nvPr/>
        </p:nvSpPr>
        <p:spPr>
          <a:xfrm>
            <a:off x="2788230" y="2347702"/>
            <a:ext cx="9496190"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Centralized Platform for Societies Management</a:t>
            </a:r>
            <a:endParaRPr lang="en-US"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5" name="Object 55"/>
          <p:cNvSpPr txBox="1"/>
          <p:nvPr/>
        </p:nvSpPr>
        <p:spPr>
          <a:xfrm>
            <a:off x="2767807" y="2768948"/>
            <a:ext cx="6970247" cy="646331"/>
          </a:xfrm>
          <a:prstGeom prst="rect">
            <a:avLst/>
          </a:prstGeom>
          <a:noFill/>
        </p:spPr>
        <p:txBody>
          <a:bodyPr wrap="square" rtlCol="0" anchor="ctr">
            <a:spAutoFit/>
          </a:bodyPr>
          <a:lstStyle/>
          <a:p>
            <a:r>
              <a:rPr lang="en-US" sz="1800" dirty="0">
                <a:solidFill>
                  <a:schemeClr val="accent1">
                    <a:lumMod val="7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Offers streamlined communication, efficient resource allocation, and cohesive management of user activities across different societies.</a:t>
            </a:r>
            <a:endParaRPr lang="en-US" dirty="0">
              <a:solidFill>
                <a:schemeClr val="accent1">
                  <a:lumMod val="7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6" name="Object 56"/>
          <p:cNvSpPr txBox="1"/>
          <p:nvPr/>
        </p:nvSpPr>
        <p:spPr>
          <a:xfrm>
            <a:off x="2742182" y="4105039"/>
            <a:ext cx="7085452" cy="923330"/>
          </a:xfrm>
          <a:prstGeom prst="rect">
            <a:avLst/>
          </a:prstGeom>
          <a:noFill/>
        </p:spPr>
        <p:txBody>
          <a:bodyPr wrap="square" rtlCol="0" anchor="ctr">
            <a:spAutoFit/>
          </a:bodyPr>
          <a:lstStyle/>
          <a:p>
            <a:r>
              <a:rPr lang="en-US" dirty="0">
                <a:solidFill>
                  <a:schemeClr val="accent1">
                    <a:lumMod val="7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Modules foster better coordination by enabling users to interact, organize events, and share announcements seamlessly, leading to improved engagement and participation.</a:t>
            </a:r>
          </a:p>
        </p:txBody>
      </p:sp>
      <p:sp>
        <p:nvSpPr>
          <p:cNvPr id="57" name="Object 57"/>
          <p:cNvSpPr txBox="1"/>
          <p:nvPr/>
        </p:nvSpPr>
        <p:spPr>
          <a:xfrm>
            <a:off x="2715664" y="3731908"/>
            <a:ext cx="9593043"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Enhanced Collaboration and Coordination</a:t>
            </a:r>
            <a:endParaRPr lang="en-US"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58" name="Object 58"/>
          <p:cNvSpPr txBox="1"/>
          <p:nvPr/>
        </p:nvSpPr>
        <p:spPr>
          <a:xfrm>
            <a:off x="2798287" y="5749887"/>
            <a:ext cx="6581774" cy="646331"/>
          </a:xfrm>
          <a:prstGeom prst="rect">
            <a:avLst/>
          </a:prstGeom>
          <a:noFill/>
        </p:spPr>
        <p:txBody>
          <a:bodyPr wrap="square" rtlCol="0" anchor="ctr">
            <a:spAutoFit/>
          </a:bodyPr>
          <a:lstStyle/>
          <a:p>
            <a:r>
              <a:rPr lang="en-US" dirty="0">
                <a:solidFill>
                  <a:schemeClr val="accent1">
                    <a:lumMod val="50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Promotes flexibility, transparency, and ensures that the final product meets stakeholders' evolving needs effectively.</a:t>
            </a:r>
          </a:p>
        </p:txBody>
      </p:sp>
      <p:sp>
        <p:nvSpPr>
          <p:cNvPr id="59" name="Object 59"/>
          <p:cNvSpPr txBox="1"/>
          <p:nvPr/>
        </p:nvSpPr>
        <p:spPr>
          <a:xfrm>
            <a:off x="2767807" y="5341842"/>
            <a:ext cx="9302486"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Agile Development Methodology (SCRUM):</a:t>
            </a:r>
          </a:p>
        </p:txBody>
      </p:sp>
      <p:sp>
        <p:nvSpPr>
          <p:cNvPr id="60" name="Object 60"/>
          <p:cNvSpPr txBox="1"/>
          <p:nvPr/>
        </p:nvSpPr>
        <p:spPr>
          <a:xfrm>
            <a:off x="2798287" y="7062076"/>
            <a:ext cx="6886384" cy="1200329"/>
          </a:xfrm>
          <a:prstGeom prst="rect">
            <a:avLst/>
          </a:prstGeom>
          <a:noFill/>
        </p:spPr>
        <p:txBody>
          <a:bodyPr wrap="square" rtlCol="0" anchor="ctr">
            <a:spAutoFit/>
          </a:bodyPr>
          <a:lstStyle/>
          <a:p>
            <a:r>
              <a:rPr lang="en-US" dirty="0">
                <a:solidFill>
                  <a:schemeClr val="accent1">
                    <a:lumMod val="7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The modular architecture, guided by distinct user roles, ensures scalability and flexibility. This modular approach also supports customization based on user roles, ensuring a tailored experience for different user groups.</a:t>
            </a:r>
          </a:p>
        </p:txBody>
      </p:sp>
      <p:sp>
        <p:nvSpPr>
          <p:cNvPr id="61" name="Object 61"/>
          <p:cNvSpPr txBox="1"/>
          <p:nvPr/>
        </p:nvSpPr>
        <p:spPr>
          <a:xfrm>
            <a:off x="2794325" y="6723938"/>
            <a:ext cx="9283115"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Modular and Scalable Architecture:</a:t>
            </a:r>
          </a:p>
        </p:txBody>
      </p:sp>
      <p:grpSp>
        <p:nvGrpSpPr>
          <p:cNvPr id="1018" name="그룹 1018"/>
          <p:cNvGrpSpPr/>
          <p:nvPr/>
        </p:nvGrpSpPr>
        <p:grpSpPr>
          <a:xfrm>
            <a:off x="11034386" y="2868378"/>
            <a:ext cx="142857" cy="142857"/>
            <a:chOff x="10808040" y="4014889"/>
            <a:chExt cx="142857" cy="142857"/>
          </a:xfrm>
        </p:grpSpPr>
        <p:pic>
          <p:nvPicPr>
            <p:cNvPr id="65" name="Object 64"/>
            <p:cNvPicPr>
              <a:picLocks noChangeAspect="1"/>
            </p:cNvPicPr>
            <p:nvPr/>
          </p:nvPicPr>
          <p:blipFill>
            <a:blip r:embed="rId12" cstate="print"/>
            <a:stretch>
              <a:fillRect/>
            </a:stretch>
          </p:blipFill>
          <p:spPr>
            <a:xfrm>
              <a:off x="10808040" y="4014889"/>
              <a:ext cx="142857" cy="142857"/>
            </a:xfrm>
            <a:prstGeom prst="rect">
              <a:avLst/>
            </a:prstGeom>
          </p:spPr>
        </p:pic>
      </p:grpSp>
      <p:grpSp>
        <p:nvGrpSpPr>
          <p:cNvPr id="1019" name="그룹 1019"/>
          <p:cNvGrpSpPr/>
          <p:nvPr/>
        </p:nvGrpSpPr>
        <p:grpSpPr>
          <a:xfrm>
            <a:off x="11034386" y="4329239"/>
            <a:ext cx="142857" cy="142857"/>
            <a:chOff x="10808040" y="5475750"/>
            <a:chExt cx="142857" cy="142857"/>
          </a:xfrm>
        </p:grpSpPr>
        <p:pic>
          <p:nvPicPr>
            <p:cNvPr id="68" name="Object 67"/>
            <p:cNvPicPr>
              <a:picLocks noChangeAspect="1"/>
            </p:cNvPicPr>
            <p:nvPr/>
          </p:nvPicPr>
          <p:blipFill>
            <a:blip r:embed="rId12" cstate="print"/>
            <a:stretch>
              <a:fillRect/>
            </a:stretch>
          </p:blipFill>
          <p:spPr>
            <a:xfrm>
              <a:off x="10808040" y="5475750"/>
              <a:ext cx="142857" cy="142857"/>
            </a:xfrm>
            <a:prstGeom prst="rect">
              <a:avLst/>
            </a:prstGeom>
          </p:spPr>
        </p:pic>
      </p:grpSp>
      <p:grpSp>
        <p:nvGrpSpPr>
          <p:cNvPr id="1020" name="그룹 1020"/>
          <p:cNvGrpSpPr/>
          <p:nvPr/>
        </p:nvGrpSpPr>
        <p:grpSpPr>
          <a:xfrm>
            <a:off x="11034386" y="5790100"/>
            <a:ext cx="142857" cy="142857"/>
            <a:chOff x="10808040" y="6936611"/>
            <a:chExt cx="142857" cy="142857"/>
          </a:xfrm>
        </p:grpSpPr>
        <p:pic>
          <p:nvPicPr>
            <p:cNvPr id="71" name="Object 70"/>
            <p:cNvPicPr>
              <a:picLocks noChangeAspect="1"/>
            </p:cNvPicPr>
            <p:nvPr/>
          </p:nvPicPr>
          <p:blipFill>
            <a:blip r:embed="rId12" cstate="print"/>
            <a:stretch>
              <a:fillRect/>
            </a:stretch>
          </p:blipFill>
          <p:spPr>
            <a:xfrm>
              <a:off x="10808040" y="6936611"/>
              <a:ext cx="142857" cy="142857"/>
            </a:xfrm>
            <a:prstGeom prst="rect">
              <a:avLst/>
            </a:prstGeom>
          </p:spPr>
        </p:pic>
      </p:grpSp>
      <p:grpSp>
        <p:nvGrpSpPr>
          <p:cNvPr id="1021" name="그룹 1021"/>
          <p:cNvGrpSpPr/>
          <p:nvPr/>
        </p:nvGrpSpPr>
        <p:grpSpPr>
          <a:xfrm>
            <a:off x="11034386" y="7296239"/>
            <a:ext cx="142857" cy="142857"/>
            <a:chOff x="10808040" y="8397472"/>
            <a:chExt cx="142857" cy="142857"/>
          </a:xfrm>
        </p:grpSpPr>
        <p:pic>
          <p:nvPicPr>
            <p:cNvPr id="74" name="Object 73"/>
            <p:cNvPicPr>
              <a:picLocks noChangeAspect="1"/>
            </p:cNvPicPr>
            <p:nvPr/>
          </p:nvPicPr>
          <p:blipFill>
            <a:blip r:embed="rId12" cstate="print"/>
            <a:stretch>
              <a:fillRect/>
            </a:stretch>
          </p:blipFill>
          <p:spPr>
            <a:xfrm>
              <a:off x="10808040" y="8397472"/>
              <a:ext cx="142857" cy="142857"/>
            </a:xfrm>
            <a:prstGeom prst="rect">
              <a:avLst/>
            </a:prstGeom>
          </p:spPr>
        </p:pic>
      </p:grpSp>
      <p:pic>
        <p:nvPicPr>
          <p:cNvPr id="4" name="Picture 3" descr="White arrows pointing up to the top of a graph&#10;&#10;Description automatically generated">
            <a:extLst>
              <a:ext uri="{FF2B5EF4-FFF2-40B4-BE49-F238E27FC236}">
                <a16:creationId xmlns:a16="http://schemas.microsoft.com/office/drawing/2014/main" id="{0D6661AF-55F9-3205-F247-00DDD71F21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22825" y="4247246"/>
            <a:ext cx="1502206" cy="1502206"/>
          </a:xfrm>
          <a:prstGeom prst="rect">
            <a:avLst/>
          </a:prstGeom>
        </p:spPr>
      </p:pic>
      <p:pic>
        <p:nvPicPr>
          <p:cNvPr id="7" name="Picture 6" descr="A blue line on a black background&#10;&#10;Description automatically generated">
            <a:extLst>
              <a:ext uri="{FF2B5EF4-FFF2-40B4-BE49-F238E27FC236}">
                <a16:creationId xmlns:a16="http://schemas.microsoft.com/office/drawing/2014/main" id="{5E176CB9-03BE-7D6B-0E51-31D39C50958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73682" y="2621631"/>
            <a:ext cx="733438" cy="733438"/>
          </a:xfrm>
          <a:prstGeom prst="rect">
            <a:avLst/>
          </a:prstGeom>
        </p:spPr>
      </p:pic>
      <p:pic>
        <p:nvPicPr>
          <p:cNvPr id="14" name="Picture 13" descr="A blue line drawing of people connected to each other&#10;&#10;Description automatically generated">
            <a:extLst>
              <a:ext uri="{FF2B5EF4-FFF2-40B4-BE49-F238E27FC236}">
                <a16:creationId xmlns:a16="http://schemas.microsoft.com/office/drawing/2014/main" id="{F27101FF-B1E1-E754-D719-D025D2B91B0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79853" y="3898375"/>
            <a:ext cx="795673" cy="795673"/>
          </a:xfrm>
          <a:prstGeom prst="rect">
            <a:avLst/>
          </a:prstGeom>
        </p:spPr>
      </p:pic>
      <p:pic>
        <p:nvPicPr>
          <p:cNvPr id="17" name="Picture 16" descr="A blue arrow pointing to a curved arrow&#10;&#10;Description automatically generated with medium confidence">
            <a:extLst>
              <a:ext uri="{FF2B5EF4-FFF2-40B4-BE49-F238E27FC236}">
                <a16:creationId xmlns:a16="http://schemas.microsoft.com/office/drawing/2014/main" id="{094C6BAF-AAA2-B161-A93C-3A58A741B1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08241" y="5538712"/>
            <a:ext cx="865993" cy="865993"/>
          </a:xfrm>
          <a:prstGeom prst="rect">
            <a:avLst/>
          </a:prstGeom>
        </p:spPr>
      </p:pic>
      <p:pic>
        <p:nvPicPr>
          <p:cNvPr id="20" name="Picture 19" descr="A blue and black cubes&#10;&#10;Description automatically generated">
            <a:extLst>
              <a:ext uri="{FF2B5EF4-FFF2-40B4-BE49-F238E27FC236}">
                <a16:creationId xmlns:a16="http://schemas.microsoft.com/office/drawing/2014/main" id="{9BB4E247-1E85-8CA8-ACF3-61D47BD9C8A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02268" y="6935133"/>
            <a:ext cx="964289" cy="9642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765087" y="566666"/>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889973"/>
            <a:ext cx="2987961" cy="461665"/>
          </a:xfrm>
          <a:prstGeom prst="rect">
            <a:avLst/>
          </a:prstGeom>
          <a:noFill/>
        </p:spPr>
        <p:txBody>
          <a:bodyPr wrap="square" rtlCol="0" anchor="ctr">
            <a:spAutoFit/>
          </a:bodyPr>
          <a:lstStyle/>
          <a:p>
            <a:pPr algn="ctr"/>
            <a:r>
              <a:rPr lang="en-US" sz="2400" b="1" kern="0" spc="1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DISADVANATGES</a:t>
            </a:r>
          </a:p>
        </p:txBody>
      </p:sp>
      <p:grpSp>
        <p:nvGrpSpPr>
          <p:cNvPr id="1004" name="그룹 1004"/>
          <p:cNvGrpSpPr/>
          <p:nvPr/>
        </p:nvGrpSpPr>
        <p:grpSpPr>
          <a:xfrm rot="10800000">
            <a:off x="8233230" y="3388279"/>
            <a:ext cx="8476190" cy="1300995"/>
            <a:chOff x="2612440" y="2289111"/>
            <a:chExt cx="8476190" cy="1300995"/>
          </a:xfrm>
        </p:grpSpPr>
        <p:pic>
          <p:nvPicPr>
            <p:cNvPr id="13" name="Object 12"/>
            <p:cNvPicPr>
              <a:picLocks noChangeAspect="1"/>
            </p:cNvPicPr>
            <p:nvPr/>
          </p:nvPicPr>
          <p:blipFill>
            <a:blip r:embed="rId5" cstate="print"/>
            <a:stretch>
              <a:fillRect/>
            </a:stretch>
          </p:blipFill>
          <p:spPr>
            <a:xfrm rot="16200000">
              <a:off x="6200037" y="-1298486"/>
              <a:ext cx="1300995" cy="8476190"/>
            </a:xfrm>
            <a:prstGeom prst="rect">
              <a:avLst/>
            </a:prstGeom>
          </p:spPr>
        </p:pic>
      </p:grpSp>
      <p:grpSp>
        <p:nvGrpSpPr>
          <p:cNvPr id="1007" name="그룹 1007"/>
          <p:cNvGrpSpPr/>
          <p:nvPr/>
        </p:nvGrpSpPr>
        <p:grpSpPr>
          <a:xfrm rot="10800000">
            <a:off x="8233230" y="5709518"/>
            <a:ext cx="8476190" cy="1434862"/>
            <a:chOff x="2421409" y="7818402"/>
            <a:chExt cx="8476190" cy="1434862"/>
          </a:xfrm>
        </p:grpSpPr>
        <p:pic>
          <p:nvPicPr>
            <p:cNvPr id="22" name="Object 21"/>
            <p:cNvPicPr>
              <a:picLocks noChangeAspect="1"/>
            </p:cNvPicPr>
            <p:nvPr/>
          </p:nvPicPr>
          <p:blipFill>
            <a:blip r:embed="rId6" cstate="print"/>
            <a:stretch>
              <a:fillRect/>
            </a:stretch>
          </p:blipFill>
          <p:spPr>
            <a:xfrm rot="16200000">
              <a:off x="5942073" y="4297738"/>
              <a:ext cx="1434862" cy="8476190"/>
            </a:xfrm>
            <a:prstGeom prst="rect">
              <a:avLst/>
            </a:prstGeom>
          </p:spPr>
        </p:pic>
      </p:grpSp>
      <p:grpSp>
        <p:nvGrpSpPr>
          <p:cNvPr id="1008" name="그룹 1008"/>
          <p:cNvGrpSpPr/>
          <p:nvPr/>
        </p:nvGrpSpPr>
        <p:grpSpPr>
          <a:xfrm rot="10800000" flipV="1">
            <a:off x="7527480" y="4076699"/>
            <a:ext cx="631559" cy="2438401"/>
            <a:chOff x="10916527" y="4056583"/>
            <a:chExt cx="631559" cy="4466853"/>
          </a:xfrm>
        </p:grpSpPr>
        <p:pic>
          <p:nvPicPr>
            <p:cNvPr id="25" name="Object 24"/>
            <p:cNvPicPr>
              <a:picLocks noChangeAspect="1"/>
            </p:cNvPicPr>
            <p:nvPr/>
          </p:nvPicPr>
          <p:blipFill>
            <a:blip r:embed="rId7" cstate="print"/>
            <a:stretch>
              <a:fillRect/>
            </a:stretch>
          </p:blipFill>
          <p:spPr>
            <a:xfrm rot="5400000">
              <a:off x="8998880" y="5974230"/>
              <a:ext cx="4466853" cy="631559"/>
            </a:xfrm>
            <a:prstGeom prst="rect">
              <a:avLst/>
            </a:prstGeom>
          </p:spPr>
        </p:pic>
      </p:grpSp>
      <p:grpSp>
        <p:nvGrpSpPr>
          <p:cNvPr id="1009" name="그룹 1009"/>
          <p:cNvGrpSpPr/>
          <p:nvPr/>
        </p:nvGrpSpPr>
        <p:grpSpPr>
          <a:xfrm>
            <a:off x="3238205" y="3508279"/>
            <a:ext cx="3754663" cy="3754663"/>
            <a:chOff x="12090596" y="4431678"/>
            <a:chExt cx="3754663" cy="3754663"/>
          </a:xfrm>
        </p:grpSpPr>
        <p:pic>
          <p:nvPicPr>
            <p:cNvPr id="28" name="Object 27"/>
            <p:cNvPicPr>
              <a:picLocks noChangeAspect="1"/>
            </p:cNvPicPr>
            <p:nvPr/>
          </p:nvPicPr>
          <p:blipFill>
            <a:blip r:embed="rId8" cstate="print"/>
            <a:stretch>
              <a:fillRect/>
            </a:stretch>
          </p:blipFill>
          <p:spPr>
            <a:xfrm>
              <a:off x="12090596" y="4431678"/>
              <a:ext cx="3754663" cy="3754663"/>
            </a:xfrm>
            <a:prstGeom prst="rect">
              <a:avLst/>
            </a:prstGeom>
          </p:spPr>
        </p:pic>
      </p:grpSp>
      <p:grpSp>
        <p:nvGrpSpPr>
          <p:cNvPr id="1017" name="그룹 1017"/>
          <p:cNvGrpSpPr/>
          <p:nvPr/>
        </p:nvGrpSpPr>
        <p:grpSpPr>
          <a:xfrm>
            <a:off x="6978447" y="5340528"/>
            <a:ext cx="571429" cy="17143"/>
            <a:chOff x="11517999" y="6281438"/>
            <a:chExt cx="571429" cy="17143"/>
          </a:xfrm>
        </p:grpSpPr>
        <p:pic>
          <p:nvPicPr>
            <p:cNvPr id="52" name="Object 51"/>
            <p:cNvPicPr>
              <a:picLocks noChangeAspect="1"/>
            </p:cNvPicPr>
            <p:nvPr/>
          </p:nvPicPr>
          <p:blipFill>
            <a:blip r:embed="rId9" cstate="print"/>
            <a:stretch>
              <a:fillRect/>
            </a:stretch>
          </p:blipFill>
          <p:spPr>
            <a:xfrm>
              <a:off x="11517999" y="6281438"/>
              <a:ext cx="571429" cy="17143"/>
            </a:xfrm>
            <a:prstGeom prst="rect">
              <a:avLst/>
            </a:prstGeom>
          </p:spPr>
        </p:pic>
      </p:grpSp>
      <p:sp>
        <p:nvSpPr>
          <p:cNvPr id="54" name="Object 54"/>
          <p:cNvSpPr txBox="1"/>
          <p:nvPr/>
        </p:nvSpPr>
        <p:spPr>
          <a:xfrm>
            <a:off x="9601508" y="3396712"/>
            <a:ext cx="9496190"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No External Communication</a:t>
            </a:r>
          </a:p>
        </p:txBody>
      </p:sp>
      <p:sp>
        <p:nvSpPr>
          <p:cNvPr id="55" name="Object 55"/>
          <p:cNvSpPr txBox="1"/>
          <p:nvPr/>
        </p:nvSpPr>
        <p:spPr>
          <a:xfrm>
            <a:off x="9618185" y="3784067"/>
            <a:ext cx="6970247" cy="923330"/>
          </a:xfrm>
          <a:prstGeom prst="rect">
            <a:avLst/>
          </a:prstGeom>
          <a:noFill/>
        </p:spPr>
        <p:txBody>
          <a:bodyPr wrap="square" rtlCol="0" anchor="ctr">
            <a:spAutoFit/>
          </a:bodyPr>
          <a:lstStyle/>
          <a:p>
            <a:r>
              <a:rPr lang="en-US" dirty="0">
                <a:solidFill>
                  <a:schemeClr val="accent1">
                    <a:lumMod val="7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Communication between group members is unavailable; there is only a functionality of acknowledgment from the Mentor and Society Head. </a:t>
            </a:r>
          </a:p>
        </p:txBody>
      </p:sp>
      <p:sp>
        <p:nvSpPr>
          <p:cNvPr id="61" name="Object 61"/>
          <p:cNvSpPr txBox="1"/>
          <p:nvPr/>
        </p:nvSpPr>
        <p:spPr>
          <a:xfrm>
            <a:off x="9549481" y="5745775"/>
            <a:ext cx="9283115" cy="461665"/>
          </a:xfrm>
          <a:prstGeom prst="rect">
            <a:avLst/>
          </a:prstGeom>
          <a:noFill/>
        </p:spPr>
        <p:txBody>
          <a:bodyPr wrap="square" rtlCol="0" anchor="ctr">
            <a:spAutoFit/>
          </a:bodyPr>
          <a:lstStyle/>
          <a:p>
            <a:r>
              <a:rPr lang="en-US" sz="2400" b="1"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New User Registration Unavailable.</a:t>
            </a:r>
          </a:p>
        </p:txBody>
      </p:sp>
      <p:grpSp>
        <p:nvGrpSpPr>
          <p:cNvPr id="1018" name="그룹 1018"/>
          <p:cNvGrpSpPr/>
          <p:nvPr/>
        </p:nvGrpSpPr>
        <p:grpSpPr>
          <a:xfrm>
            <a:off x="8151845" y="4010518"/>
            <a:ext cx="142857" cy="142857"/>
            <a:chOff x="10808040" y="4014889"/>
            <a:chExt cx="142857" cy="142857"/>
          </a:xfrm>
        </p:grpSpPr>
        <p:pic>
          <p:nvPicPr>
            <p:cNvPr id="65" name="Object 64"/>
            <p:cNvPicPr>
              <a:picLocks noChangeAspect="1"/>
            </p:cNvPicPr>
            <p:nvPr/>
          </p:nvPicPr>
          <p:blipFill>
            <a:blip r:embed="rId10" cstate="print"/>
            <a:stretch>
              <a:fillRect/>
            </a:stretch>
          </p:blipFill>
          <p:spPr>
            <a:xfrm>
              <a:off x="10808040" y="4014889"/>
              <a:ext cx="142857" cy="142857"/>
            </a:xfrm>
            <a:prstGeom prst="rect">
              <a:avLst/>
            </a:prstGeom>
          </p:spPr>
        </p:pic>
      </p:grpSp>
      <p:grpSp>
        <p:nvGrpSpPr>
          <p:cNvPr id="1021" name="그룹 1021"/>
          <p:cNvGrpSpPr/>
          <p:nvPr/>
        </p:nvGrpSpPr>
        <p:grpSpPr>
          <a:xfrm>
            <a:off x="8142268" y="6443671"/>
            <a:ext cx="142857" cy="142857"/>
            <a:chOff x="10808040" y="8397472"/>
            <a:chExt cx="142857" cy="142857"/>
          </a:xfrm>
        </p:grpSpPr>
        <p:pic>
          <p:nvPicPr>
            <p:cNvPr id="74" name="Object 73"/>
            <p:cNvPicPr>
              <a:picLocks noChangeAspect="1"/>
            </p:cNvPicPr>
            <p:nvPr/>
          </p:nvPicPr>
          <p:blipFill>
            <a:blip r:embed="rId10" cstate="print"/>
            <a:stretch>
              <a:fillRect/>
            </a:stretch>
          </p:blipFill>
          <p:spPr>
            <a:xfrm>
              <a:off x="10808040" y="8397472"/>
              <a:ext cx="142857" cy="142857"/>
            </a:xfrm>
            <a:prstGeom prst="rect">
              <a:avLst/>
            </a:prstGeom>
          </p:spPr>
        </p:pic>
      </p:grpSp>
      <p:pic>
        <p:nvPicPr>
          <p:cNvPr id="18" name="Picture 17" descr="A black and white image of a check mark and x&#10;&#10;Description automatically generated">
            <a:extLst>
              <a:ext uri="{FF2B5EF4-FFF2-40B4-BE49-F238E27FC236}">
                <a16:creationId xmlns:a16="http://schemas.microsoft.com/office/drawing/2014/main" id="{0CE78D90-DEFC-B787-BD4A-59B231AD0B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99746" y="4628768"/>
            <a:ext cx="1739336" cy="1739336"/>
          </a:xfrm>
          <a:prstGeom prst="rect">
            <a:avLst/>
          </a:prstGeom>
        </p:spPr>
      </p:pic>
      <p:pic>
        <p:nvPicPr>
          <p:cNvPr id="23" name="Picture 22" descr="A blue circle with a circle with a circle with a circle with a circle with a circle with a circle with a circle with a circle with a circle with a circle with a circle with a circle&#10;&#10;Description automatically generated">
            <a:extLst>
              <a:ext uri="{FF2B5EF4-FFF2-40B4-BE49-F238E27FC236}">
                <a16:creationId xmlns:a16="http://schemas.microsoft.com/office/drawing/2014/main" id="{A2E7AC76-2CA2-82C4-BFEB-06B9197971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0349" y="3600669"/>
            <a:ext cx="923330" cy="923330"/>
          </a:xfrm>
          <a:prstGeom prst="rect">
            <a:avLst/>
          </a:prstGeom>
        </p:spPr>
      </p:pic>
      <p:pic>
        <p:nvPicPr>
          <p:cNvPr id="26" name="Picture 25" descr="A blue outline of a paper and a pencil&#10;&#10;Description automatically generated">
            <a:extLst>
              <a:ext uri="{FF2B5EF4-FFF2-40B4-BE49-F238E27FC236}">
                <a16:creationId xmlns:a16="http://schemas.microsoft.com/office/drawing/2014/main" id="{9CE948FD-3757-F9A3-D066-C91A2BBCC5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3111" y="6015606"/>
            <a:ext cx="864926" cy="864926"/>
          </a:xfrm>
          <a:prstGeom prst="rect">
            <a:avLst/>
          </a:prstGeom>
        </p:spPr>
      </p:pic>
      <p:sp>
        <p:nvSpPr>
          <p:cNvPr id="27" name="Object 61">
            <a:extLst>
              <a:ext uri="{FF2B5EF4-FFF2-40B4-BE49-F238E27FC236}">
                <a16:creationId xmlns:a16="http://schemas.microsoft.com/office/drawing/2014/main" id="{59B64530-40F8-4313-DB90-E5F8B14C8E3D}"/>
              </a:ext>
            </a:extLst>
          </p:cNvPr>
          <p:cNvSpPr txBox="1"/>
          <p:nvPr/>
        </p:nvSpPr>
        <p:spPr>
          <a:xfrm>
            <a:off x="9601376" y="6170734"/>
            <a:ext cx="6857692" cy="923330"/>
          </a:xfrm>
          <a:prstGeom prst="rect">
            <a:avLst/>
          </a:prstGeom>
          <a:noFill/>
        </p:spPr>
        <p:txBody>
          <a:bodyPr wrap="square" rtlCol="0" anchor="ctr">
            <a:spAutoFit/>
          </a:bodyPr>
          <a:lstStyle/>
          <a:p>
            <a:r>
              <a:rPr lang="en-US" dirty="0">
                <a:solidFill>
                  <a:srgbClr val="376092"/>
                </a:solidFill>
                <a:latin typeface="Nirmala UI Semilight" panose="020B0402040204020203" pitchFamily="34" charset="0"/>
                <a:ea typeface="Nirmala UI Semilight" panose="020B0402040204020203" pitchFamily="34" charset="0"/>
                <a:cs typeface="Nirmala UI Semilight" panose="020B0402040204020203" pitchFamily="34" charset="0"/>
              </a:rPr>
              <a:t>This application caters for users already registered in their institution e.g. Flex, the institution provides the credentials to login into user’s respective accounts</a:t>
            </a:r>
          </a:p>
        </p:txBody>
      </p:sp>
    </p:spTree>
    <p:extLst>
      <p:ext uri="{BB962C8B-B14F-4D97-AF65-F5344CB8AC3E}">
        <p14:creationId xmlns:p14="http://schemas.microsoft.com/office/powerpoint/2010/main" val="39485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343" y="2057143"/>
            <a:ext cx="17039029" cy="6171429"/>
            <a:chOff x="623343" y="2057143"/>
            <a:chExt cx="17039029" cy="6171429"/>
          </a:xfrm>
        </p:grpSpPr>
        <p:pic>
          <p:nvPicPr>
            <p:cNvPr id="6" name="Object 5"/>
            <p:cNvPicPr>
              <a:picLocks noChangeAspect="1"/>
            </p:cNvPicPr>
            <p:nvPr/>
          </p:nvPicPr>
          <p:blipFill>
            <a:blip r:embed="rId3" cstate="print"/>
            <a:stretch>
              <a:fillRect/>
            </a:stretch>
          </p:blipFill>
          <p:spPr>
            <a:xfrm>
              <a:off x="623343" y="2057143"/>
              <a:ext cx="17039029" cy="6171429"/>
            </a:xfrm>
            <a:prstGeom prst="rect">
              <a:avLst/>
            </a:prstGeom>
          </p:spPr>
        </p:pic>
      </p:grpSp>
      <p:grpSp>
        <p:nvGrpSpPr>
          <p:cNvPr id="1003" name="그룹 1003"/>
          <p:cNvGrpSpPr/>
          <p:nvPr/>
        </p:nvGrpSpPr>
        <p:grpSpPr>
          <a:xfrm>
            <a:off x="13943318" y="1871720"/>
            <a:ext cx="2826656" cy="1503992"/>
            <a:chOff x="13943318" y="1871720"/>
            <a:chExt cx="2826656" cy="1503992"/>
          </a:xfrm>
        </p:grpSpPr>
        <p:pic>
          <p:nvPicPr>
            <p:cNvPr id="9" name="Object 8"/>
            <p:cNvPicPr>
              <a:picLocks noChangeAspect="1"/>
            </p:cNvPicPr>
            <p:nvPr/>
          </p:nvPicPr>
          <p:blipFill>
            <a:blip r:embed="rId4" cstate="print"/>
            <a:stretch>
              <a:fillRect/>
            </a:stretch>
          </p:blipFill>
          <p:spPr>
            <a:xfrm>
              <a:off x="13943318" y="1871720"/>
              <a:ext cx="2826656" cy="1503992"/>
            </a:xfrm>
            <a:prstGeom prst="rect">
              <a:avLst/>
            </a:prstGeom>
          </p:spPr>
        </p:pic>
      </p:grpSp>
      <p:sp>
        <p:nvSpPr>
          <p:cNvPr id="11" name="Object 11"/>
          <p:cNvSpPr txBox="1"/>
          <p:nvPr/>
        </p:nvSpPr>
        <p:spPr>
          <a:xfrm>
            <a:off x="13868556" y="2233891"/>
            <a:ext cx="2987961" cy="646331"/>
          </a:xfrm>
          <a:prstGeom prst="rect">
            <a:avLst/>
          </a:prstGeom>
          <a:noFill/>
        </p:spPr>
        <p:txBody>
          <a:bodyPr wrap="square" rtlCol="0" anchor="ctr">
            <a:spAutoFit/>
          </a:bodyPr>
          <a:lstStyle/>
          <a:p>
            <a:pPr algn="ctr"/>
            <a:r>
              <a:rPr lang="en-US" dirty="0">
                <a:solidFill>
                  <a:schemeClr val="bg1"/>
                </a:solidFill>
              </a:rPr>
              <a:t>NON-FUNCTIONAL REQUIREMENTS</a:t>
            </a:r>
          </a:p>
        </p:txBody>
      </p:sp>
      <p:grpSp>
        <p:nvGrpSpPr>
          <p:cNvPr id="1004" name="그룹 1004"/>
          <p:cNvGrpSpPr/>
          <p:nvPr/>
        </p:nvGrpSpPr>
        <p:grpSpPr>
          <a:xfrm>
            <a:off x="4872934" y="6182192"/>
            <a:ext cx="2701360" cy="732375"/>
            <a:chOff x="4872934" y="6182192"/>
            <a:chExt cx="2701360" cy="732375"/>
          </a:xfrm>
        </p:grpSpPr>
        <p:pic>
          <p:nvPicPr>
            <p:cNvPr id="13" name="Object 12"/>
            <p:cNvPicPr>
              <a:picLocks noChangeAspect="1"/>
            </p:cNvPicPr>
            <p:nvPr/>
          </p:nvPicPr>
          <p:blipFill>
            <a:blip r:embed="rId5" cstate="print"/>
            <a:stretch>
              <a:fillRect/>
            </a:stretch>
          </p:blipFill>
          <p:spPr>
            <a:xfrm>
              <a:off x="4872934" y="6182192"/>
              <a:ext cx="2701360" cy="732375"/>
            </a:xfrm>
            <a:prstGeom prst="rect">
              <a:avLst/>
            </a:prstGeom>
          </p:spPr>
        </p:pic>
      </p:grpSp>
      <p:sp>
        <p:nvSpPr>
          <p:cNvPr id="15" name="Object 15"/>
          <p:cNvSpPr txBox="1"/>
          <p:nvPr/>
        </p:nvSpPr>
        <p:spPr>
          <a:xfrm>
            <a:off x="4571736"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PERFORMANCE</a:t>
            </a:r>
            <a:endParaRPr lang="en-US" dirty="0"/>
          </a:p>
        </p:txBody>
      </p:sp>
      <p:grpSp>
        <p:nvGrpSpPr>
          <p:cNvPr id="1005" name="그룹 1005"/>
          <p:cNvGrpSpPr/>
          <p:nvPr/>
        </p:nvGrpSpPr>
        <p:grpSpPr>
          <a:xfrm>
            <a:off x="7666810" y="6182192"/>
            <a:ext cx="2701360" cy="732375"/>
            <a:chOff x="7666810" y="6182192"/>
            <a:chExt cx="2701360" cy="732375"/>
          </a:xfrm>
        </p:grpSpPr>
        <p:pic>
          <p:nvPicPr>
            <p:cNvPr id="17" name="Object 16"/>
            <p:cNvPicPr>
              <a:picLocks noChangeAspect="1"/>
            </p:cNvPicPr>
            <p:nvPr/>
          </p:nvPicPr>
          <p:blipFill>
            <a:blip r:embed="rId5" cstate="print"/>
            <a:stretch>
              <a:fillRect/>
            </a:stretch>
          </p:blipFill>
          <p:spPr>
            <a:xfrm>
              <a:off x="7666810" y="6182192"/>
              <a:ext cx="2701360" cy="732375"/>
            </a:xfrm>
            <a:prstGeom prst="rect">
              <a:avLst/>
            </a:prstGeom>
          </p:spPr>
        </p:pic>
      </p:grpSp>
      <p:sp>
        <p:nvSpPr>
          <p:cNvPr id="19" name="Object 19"/>
          <p:cNvSpPr txBox="1"/>
          <p:nvPr/>
        </p:nvSpPr>
        <p:spPr>
          <a:xfrm>
            <a:off x="7365612" y="6354264"/>
            <a:ext cx="3303756" cy="369332"/>
          </a:xfrm>
          <a:prstGeom prst="rect">
            <a:avLst/>
          </a:prstGeom>
          <a:noFill/>
        </p:spPr>
        <p:txBody>
          <a:bodyPr wrap="square" rtlCol="0" anchor="ctr">
            <a:spAutoFit/>
          </a:bodyPr>
          <a:lstStyle/>
          <a:p>
            <a:pPr algn="ctr"/>
            <a:r>
              <a:rPr lang="en-US" dirty="0">
                <a:solidFill>
                  <a:srgbClr val="00074E"/>
                </a:solidFill>
                <a:latin typeface="Pretendard Medium" pitchFamily="34" charset="0"/>
              </a:rPr>
              <a:t>USABILITY</a:t>
            </a:r>
            <a:endParaRPr lang="en-US" dirty="0"/>
          </a:p>
        </p:txBody>
      </p:sp>
      <p:sp>
        <p:nvSpPr>
          <p:cNvPr id="28" name="Object 28"/>
          <p:cNvSpPr txBox="1"/>
          <p:nvPr/>
        </p:nvSpPr>
        <p:spPr>
          <a:xfrm>
            <a:off x="401279" y="3727197"/>
            <a:ext cx="5365983" cy="1015663"/>
          </a:xfrm>
          <a:prstGeom prst="rect">
            <a:avLst/>
          </a:prstGeom>
          <a:noFill/>
        </p:spPr>
        <p:txBody>
          <a:bodyPr wrap="square" rtlCol="0" anchor="ctr">
            <a:spAutoFit/>
          </a:bodyPr>
          <a:lstStyle/>
          <a:p>
            <a:pPr algn="ctr"/>
            <a:r>
              <a:rPr lang="en-US" sz="6000" dirty="0">
                <a:solidFill>
                  <a:srgbClr val="00074E"/>
                </a:solidFill>
                <a:latin typeface="Nirmala UI Semilight" panose="020B0402040204020203" pitchFamily="34" charset="0"/>
                <a:ea typeface="Nirmala UI Semilight" panose="020B0402040204020203" pitchFamily="34" charset="0"/>
                <a:cs typeface="Nirmala UI Semilight" panose="020B0402040204020203" pitchFamily="34" charset="0"/>
              </a:rPr>
              <a:t>PART 3.</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
        <p:nvSpPr>
          <p:cNvPr id="29" name="Object 29"/>
          <p:cNvSpPr txBox="1"/>
          <p:nvPr/>
        </p:nvSpPr>
        <p:spPr>
          <a:xfrm>
            <a:off x="4742535" y="3265533"/>
            <a:ext cx="13944565" cy="1938992"/>
          </a:xfrm>
          <a:prstGeom prst="rect">
            <a:avLst/>
          </a:prstGeom>
          <a:noFill/>
        </p:spPr>
        <p:txBody>
          <a:bodyPr wrap="square" rtlCol="0" anchor="ctr">
            <a:spAutoFit/>
          </a:bodyPr>
          <a:lstStyle/>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NON-FUNCTIONAL </a:t>
            </a:r>
          </a:p>
          <a:p>
            <a:r>
              <a:rPr lang="en-US" sz="6000" dirty="0">
                <a:latin typeface="Nirmala UI Semilight" panose="020B0402040204020203" pitchFamily="34" charset="0"/>
                <a:ea typeface="Nirmala UI Semilight" panose="020B0402040204020203" pitchFamily="34" charset="0"/>
                <a:cs typeface="Nirmala UI Semilight" panose="020B0402040204020203" pitchFamily="34" charset="0"/>
              </a:rPr>
              <a:t>REQUIREMENTS</a:t>
            </a:r>
          </a:p>
        </p:txBody>
      </p:sp>
      <p:pic>
        <p:nvPicPr>
          <p:cNvPr id="2" name="Picture 1" descr="A logo of a company&#10;&#10;Description automatically generated">
            <a:extLst>
              <a:ext uri="{FF2B5EF4-FFF2-40B4-BE49-F238E27FC236}">
                <a16:creationId xmlns:a16="http://schemas.microsoft.com/office/drawing/2014/main" id="{B0903252-852F-6911-C97D-3603ECCC1E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39632" y="7192273"/>
            <a:ext cx="1534411" cy="1073903"/>
          </a:xfrm>
          <a:prstGeom prst="rect">
            <a:avLst/>
          </a:prstGeom>
        </p:spPr>
      </p:pic>
    </p:spTree>
    <p:extLst>
      <p:ext uri="{BB962C8B-B14F-4D97-AF65-F5344CB8AC3E}">
        <p14:creationId xmlns:p14="http://schemas.microsoft.com/office/powerpoint/2010/main" val="130952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E9ED"/>
        </a:solidFill>
        <a:effectLst/>
      </p:bgPr>
    </p:bg>
    <p:spTree>
      <p:nvGrpSpPr>
        <p:cNvPr id="1" name=""/>
        <p:cNvGrpSpPr/>
        <p:nvPr/>
      </p:nvGrpSpPr>
      <p:grpSpPr>
        <a:xfrm>
          <a:off x="0" y="0"/>
          <a:ext cx="0" cy="0"/>
          <a:chOff x="0" y="0"/>
          <a:chExt cx="0" cy="0"/>
        </a:xfrm>
      </p:grpSpPr>
      <p:grpSp>
        <p:nvGrpSpPr>
          <p:cNvPr id="1001" name="그룹 1001"/>
          <p:cNvGrpSpPr/>
          <p:nvPr/>
        </p:nvGrpSpPr>
        <p:grpSpPr>
          <a:xfrm>
            <a:off x="-14939" y="5142857"/>
            <a:ext cx="18300654" cy="5172736"/>
            <a:chOff x="-14939" y="5142857"/>
            <a:chExt cx="18300654" cy="5172736"/>
          </a:xfrm>
        </p:grpSpPr>
        <p:pic>
          <p:nvPicPr>
            <p:cNvPr id="3" name="Object 2"/>
            <p:cNvPicPr>
              <a:picLocks noChangeAspect="1"/>
            </p:cNvPicPr>
            <p:nvPr/>
          </p:nvPicPr>
          <p:blipFill>
            <a:blip r:embed="rId2" cstate="print"/>
            <a:stretch>
              <a:fillRect/>
            </a:stretch>
          </p:blipFill>
          <p:spPr>
            <a:xfrm>
              <a:off x="-14939" y="5142857"/>
              <a:ext cx="18300654" cy="5172736"/>
            </a:xfrm>
            <a:prstGeom prst="rect">
              <a:avLst/>
            </a:prstGeom>
          </p:spPr>
        </p:pic>
      </p:grpSp>
      <p:grpSp>
        <p:nvGrpSpPr>
          <p:cNvPr id="1002" name="그룹 1002"/>
          <p:cNvGrpSpPr/>
          <p:nvPr/>
        </p:nvGrpSpPr>
        <p:grpSpPr>
          <a:xfrm>
            <a:off x="623810" y="566667"/>
            <a:ext cx="17038095" cy="9152381"/>
            <a:chOff x="623810" y="566667"/>
            <a:chExt cx="17038095" cy="9152381"/>
          </a:xfrm>
        </p:grpSpPr>
        <p:pic>
          <p:nvPicPr>
            <p:cNvPr id="6" name="Object 5"/>
            <p:cNvPicPr>
              <a:picLocks noChangeAspect="1"/>
            </p:cNvPicPr>
            <p:nvPr/>
          </p:nvPicPr>
          <p:blipFill>
            <a:blip r:embed="rId3" cstate="print"/>
            <a:stretch>
              <a:fillRect/>
            </a:stretch>
          </p:blipFill>
          <p:spPr>
            <a:xfrm>
              <a:off x="623810" y="566667"/>
              <a:ext cx="17038095" cy="9152381"/>
            </a:xfrm>
            <a:prstGeom prst="rect">
              <a:avLst/>
            </a:prstGeom>
          </p:spPr>
        </p:pic>
      </p:grpSp>
      <p:grpSp>
        <p:nvGrpSpPr>
          <p:cNvPr id="1003" name="그룹 1003"/>
          <p:cNvGrpSpPr/>
          <p:nvPr/>
        </p:nvGrpSpPr>
        <p:grpSpPr>
          <a:xfrm>
            <a:off x="1116340" y="421102"/>
            <a:ext cx="2826656" cy="1503992"/>
            <a:chOff x="1116340" y="421102"/>
            <a:chExt cx="2826656" cy="1503992"/>
          </a:xfrm>
        </p:grpSpPr>
        <p:pic>
          <p:nvPicPr>
            <p:cNvPr id="9" name="Object 8"/>
            <p:cNvPicPr>
              <a:picLocks noChangeAspect="1"/>
            </p:cNvPicPr>
            <p:nvPr/>
          </p:nvPicPr>
          <p:blipFill>
            <a:blip r:embed="rId4" cstate="print"/>
            <a:stretch>
              <a:fillRect/>
            </a:stretch>
          </p:blipFill>
          <p:spPr>
            <a:xfrm>
              <a:off x="1116340" y="421102"/>
              <a:ext cx="2826656" cy="1503992"/>
            </a:xfrm>
            <a:prstGeom prst="rect">
              <a:avLst/>
            </a:prstGeom>
          </p:spPr>
        </p:pic>
      </p:grpSp>
      <p:sp>
        <p:nvSpPr>
          <p:cNvPr id="11" name="Object 11"/>
          <p:cNvSpPr txBox="1"/>
          <p:nvPr/>
        </p:nvSpPr>
        <p:spPr>
          <a:xfrm>
            <a:off x="1041578" y="766863"/>
            <a:ext cx="2987961" cy="707886"/>
          </a:xfrm>
          <a:prstGeom prst="rect">
            <a:avLst/>
          </a:prstGeom>
          <a:noFill/>
        </p:spPr>
        <p:txBody>
          <a:bodyPr wrap="square" rtlCol="0" anchor="ctr">
            <a:spAutoFit/>
          </a:bodyPr>
          <a:lstStyle/>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NON-FUNCTIONAL </a:t>
            </a:r>
          </a:p>
          <a:p>
            <a:pPr algn="ctr"/>
            <a:r>
              <a:rPr lang="en-US" sz="2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REQUIREMENTS</a:t>
            </a:r>
          </a:p>
        </p:txBody>
      </p:sp>
      <p:grpSp>
        <p:nvGrpSpPr>
          <p:cNvPr id="1004" name="그룹 1004"/>
          <p:cNvGrpSpPr/>
          <p:nvPr/>
        </p:nvGrpSpPr>
        <p:grpSpPr>
          <a:xfrm>
            <a:off x="2034819" y="2418949"/>
            <a:ext cx="6511028" cy="1285714"/>
            <a:chOff x="1428786" y="5485453"/>
            <a:chExt cx="7099151" cy="1285714"/>
          </a:xfrm>
        </p:grpSpPr>
        <p:pic>
          <p:nvPicPr>
            <p:cNvPr id="13" name="Object 12"/>
            <p:cNvPicPr>
              <a:picLocks noChangeAspect="1"/>
            </p:cNvPicPr>
            <p:nvPr/>
          </p:nvPicPr>
          <p:blipFill>
            <a:blip r:embed="rId5" cstate="print"/>
            <a:stretch>
              <a:fillRect/>
            </a:stretch>
          </p:blipFill>
          <p:spPr>
            <a:xfrm>
              <a:off x="1428786" y="5485453"/>
              <a:ext cx="7099151" cy="1285714"/>
            </a:xfrm>
            <a:prstGeom prst="rect">
              <a:avLst/>
            </a:prstGeom>
          </p:spPr>
        </p:pic>
      </p:grpSp>
      <p:grpSp>
        <p:nvGrpSpPr>
          <p:cNvPr id="1005" name="그룹 1005"/>
          <p:cNvGrpSpPr/>
          <p:nvPr/>
        </p:nvGrpSpPr>
        <p:grpSpPr>
          <a:xfrm>
            <a:off x="9626943" y="2366967"/>
            <a:ext cx="6511028" cy="1272764"/>
            <a:chOff x="8527937" y="5485453"/>
            <a:chExt cx="4680134" cy="1285714"/>
          </a:xfrm>
        </p:grpSpPr>
        <p:pic>
          <p:nvPicPr>
            <p:cNvPr id="16" name="Object 15"/>
            <p:cNvPicPr>
              <a:picLocks noChangeAspect="1"/>
            </p:cNvPicPr>
            <p:nvPr/>
          </p:nvPicPr>
          <p:blipFill>
            <a:blip r:embed="rId6" cstate="print"/>
            <a:stretch>
              <a:fillRect/>
            </a:stretch>
          </p:blipFill>
          <p:spPr>
            <a:xfrm>
              <a:off x="8527937" y="5485453"/>
              <a:ext cx="4680134" cy="1285714"/>
            </a:xfrm>
            <a:prstGeom prst="rect">
              <a:avLst/>
            </a:prstGeom>
          </p:spPr>
        </p:pic>
      </p:grpSp>
      <p:grpSp>
        <p:nvGrpSpPr>
          <p:cNvPr id="1008" name="그룹 1008"/>
          <p:cNvGrpSpPr/>
          <p:nvPr/>
        </p:nvGrpSpPr>
        <p:grpSpPr>
          <a:xfrm>
            <a:off x="7459683" y="5771167"/>
            <a:ext cx="714286" cy="714286"/>
            <a:chOff x="7459683" y="5771167"/>
            <a:chExt cx="714286" cy="714286"/>
          </a:xfrm>
        </p:grpSpPr>
        <p:pic>
          <p:nvPicPr>
            <p:cNvPr id="25" name="Object 24"/>
            <p:cNvPicPr>
              <a:picLocks noChangeAspect="1"/>
            </p:cNvPicPr>
            <p:nvPr/>
          </p:nvPicPr>
          <p:blipFill>
            <a:blip r:embed="rId7" cstate="print"/>
            <a:stretch>
              <a:fillRect/>
            </a:stretch>
          </p:blipFill>
          <p:spPr>
            <a:xfrm>
              <a:off x="7459683" y="5771167"/>
              <a:ext cx="714286" cy="714286"/>
            </a:xfrm>
            <a:prstGeom prst="rect">
              <a:avLst/>
            </a:prstGeom>
          </p:spPr>
        </p:pic>
      </p:grpSp>
      <p:grpSp>
        <p:nvGrpSpPr>
          <p:cNvPr id="1009" name="그룹 1009"/>
          <p:cNvGrpSpPr/>
          <p:nvPr/>
        </p:nvGrpSpPr>
        <p:grpSpPr>
          <a:xfrm>
            <a:off x="12237653" y="5771167"/>
            <a:ext cx="714286" cy="714286"/>
            <a:chOff x="12237653" y="5771167"/>
            <a:chExt cx="714286" cy="714286"/>
          </a:xfrm>
        </p:grpSpPr>
        <p:pic>
          <p:nvPicPr>
            <p:cNvPr id="28" name="Object 27"/>
            <p:cNvPicPr>
              <a:picLocks noChangeAspect="1"/>
            </p:cNvPicPr>
            <p:nvPr/>
          </p:nvPicPr>
          <p:blipFill>
            <a:blip r:embed="rId8" cstate="print"/>
            <a:stretch>
              <a:fillRect/>
            </a:stretch>
          </p:blipFill>
          <p:spPr>
            <a:xfrm>
              <a:off x="12237653" y="5771167"/>
              <a:ext cx="714286" cy="714286"/>
            </a:xfrm>
            <a:prstGeom prst="rect">
              <a:avLst/>
            </a:prstGeom>
          </p:spPr>
        </p:pic>
      </p:grpSp>
      <p:sp>
        <p:nvSpPr>
          <p:cNvPr id="2" name="Object 37">
            <a:extLst>
              <a:ext uri="{FF2B5EF4-FFF2-40B4-BE49-F238E27FC236}">
                <a16:creationId xmlns:a16="http://schemas.microsoft.com/office/drawing/2014/main" id="{9EAFEB2A-6136-72FA-825F-A933D0016DE3}"/>
              </a:ext>
            </a:extLst>
          </p:cNvPr>
          <p:cNvSpPr txBox="1"/>
          <p:nvPr/>
        </p:nvSpPr>
        <p:spPr>
          <a:xfrm>
            <a:off x="2939078" y="2611594"/>
            <a:ext cx="6113517" cy="830997"/>
          </a:xfrm>
          <a:prstGeom prst="rect">
            <a:avLst/>
          </a:prstGeom>
          <a:noFill/>
        </p:spPr>
        <p:txBody>
          <a:bodyPr wrap="square" rtlCol="0" anchor="ctr">
            <a:spAutoFit/>
          </a:bodyPr>
          <a:lstStyle/>
          <a:p>
            <a:r>
              <a:rPr lang="en-US" sz="48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PERFORMANCE</a:t>
            </a:r>
          </a:p>
        </p:txBody>
      </p:sp>
      <p:sp>
        <p:nvSpPr>
          <p:cNvPr id="4" name="Object 37">
            <a:extLst>
              <a:ext uri="{FF2B5EF4-FFF2-40B4-BE49-F238E27FC236}">
                <a16:creationId xmlns:a16="http://schemas.microsoft.com/office/drawing/2014/main" id="{B116C274-A327-6C40-A7CA-1EDEE7941E54}"/>
              </a:ext>
            </a:extLst>
          </p:cNvPr>
          <p:cNvSpPr txBox="1"/>
          <p:nvPr/>
        </p:nvSpPr>
        <p:spPr>
          <a:xfrm>
            <a:off x="11219029" y="2587850"/>
            <a:ext cx="4170630" cy="830997"/>
          </a:xfrm>
          <a:prstGeom prst="rect">
            <a:avLst/>
          </a:prstGeom>
          <a:noFill/>
        </p:spPr>
        <p:txBody>
          <a:bodyPr wrap="square" rtlCol="0" anchor="ctr">
            <a:spAutoFit/>
          </a:bodyPr>
          <a:lstStyle/>
          <a:p>
            <a:r>
              <a:rPr lang="en-US" sz="48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USABILITY</a:t>
            </a:r>
            <a:r>
              <a:rPr lang="en-US" sz="4000" dirty="0">
                <a:solidFill>
                  <a:schemeClr val="bg1"/>
                </a:solidFill>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400" dirty="0">
                <a:solidFill>
                  <a:srgbClr val="8F9CD1"/>
                </a:solidFill>
                <a:latin typeface="Nirmala UI Semilight" panose="020B0402040204020203" pitchFamily="34" charset="0"/>
                <a:ea typeface="Nirmala UI Semilight" panose="020B0402040204020203" pitchFamily="34" charset="0"/>
                <a:cs typeface="Nirmala UI Semilight" panose="020B0402040204020203" pitchFamily="34" charset="0"/>
              </a:rPr>
              <a:t>.</a:t>
            </a:r>
            <a:endPar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nvGrpSpPr>
          <p:cNvPr id="14" name="그룹 1004">
            <a:extLst>
              <a:ext uri="{FF2B5EF4-FFF2-40B4-BE49-F238E27FC236}">
                <a16:creationId xmlns:a16="http://schemas.microsoft.com/office/drawing/2014/main" id="{9A24D84A-DD86-6FB2-125C-B7B1366F0FE0}"/>
              </a:ext>
            </a:extLst>
          </p:cNvPr>
          <p:cNvGrpSpPr/>
          <p:nvPr/>
        </p:nvGrpSpPr>
        <p:grpSpPr>
          <a:xfrm>
            <a:off x="2034819" y="3726052"/>
            <a:ext cx="6511028" cy="5192950"/>
            <a:chOff x="1499231" y="4141550"/>
            <a:chExt cx="3623070" cy="4968665"/>
          </a:xfrm>
        </p:grpSpPr>
        <p:pic>
          <p:nvPicPr>
            <p:cNvPr id="15" name="Object 12">
              <a:extLst>
                <a:ext uri="{FF2B5EF4-FFF2-40B4-BE49-F238E27FC236}">
                  <a16:creationId xmlns:a16="http://schemas.microsoft.com/office/drawing/2014/main" id="{774AEA7E-8FBD-DF9D-8400-EE73C2F9E142}"/>
                </a:ext>
              </a:extLst>
            </p:cNvPr>
            <p:cNvPicPr>
              <a:picLocks noChangeAspect="1"/>
            </p:cNvPicPr>
            <p:nvPr/>
          </p:nvPicPr>
          <p:blipFill>
            <a:blip r:embed="rId9" cstate="print"/>
            <a:stretch>
              <a:fillRect/>
            </a:stretch>
          </p:blipFill>
          <p:spPr>
            <a:xfrm>
              <a:off x="1499231" y="4141550"/>
              <a:ext cx="3623070" cy="4968665"/>
            </a:xfrm>
            <a:prstGeom prst="rect">
              <a:avLst/>
            </a:prstGeom>
          </p:spPr>
        </p:pic>
      </p:grpSp>
      <p:sp>
        <p:nvSpPr>
          <p:cNvPr id="34" name="Object 34"/>
          <p:cNvSpPr txBox="1"/>
          <p:nvPr/>
        </p:nvSpPr>
        <p:spPr>
          <a:xfrm>
            <a:off x="2303910" y="4061571"/>
            <a:ext cx="6019800" cy="3231654"/>
          </a:xfrm>
          <a:prstGeom prst="rect">
            <a:avLst/>
          </a:prstGeom>
          <a:noFill/>
        </p:spPr>
        <p:txBody>
          <a:bodyPr wrap="square" rtlCol="0" anchor="ctr">
            <a:spAutoFit/>
          </a:bodyPr>
          <a:lstStyle/>
          <a:p>
            <a:pPr algn="just" rtl="0">
              <a:spcBef>
                <a:spcPts val="0"/>
              </a:spcBef>
              <a:spcAft>
                <a:spcPts val="0"/>
              </a:spcAft>
            </a:pPr>
            <a:r>
              <a:rPr lang="en-US" sz="2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system shall respond promptly to user interactions. The average response time for critical user actions will not be more than 1.5 seconds (critical user actions like registering a society, loading dashboard </a:t>
            </a:r>
            <a:r>
              <a:rPr lang="en-US" sz="2800" b="0" i="0" u="none" strike="noStrike" dirty="0" err="1">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etc</a:t>
            </a:r>
            <a:r>
              <a:rPr lang="en-US" sz="2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t>
            </a:r>
            <a:endParaRPr lang="en-US" sz="28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br>
              <a:rPr lang="en-US" dirty="0"/>
            </a:br>
            <a:endParaRPr lang="en-US" dirty="0"/>
          </a:p>
        </p:txBody>
      </p:sp>
      <p:grpSp>
        <p:nvGrpSpPr>
          <p:cNvPr id="17" name="그룹 1004">
            <a:extLst>
              <a:ext uri="{FF2B5EF4-FFF2-40B4-BE49-F238E27FC236}">
                <a16:creationId xmlns:a16="http://schemas.microsoft.com/office/drawing/2014/main" id="{10C3981C-8AE0-D2B3-6958-95D27E45B484}"/>
              </a:ext>
            </a:extLst>
          </p:cNvPr>
          <p:cNvGrpSpPr/>
          <p:nvPr/>
        </p:nvGrpSpPr>
        <p:grpSpPr>
          <a:xfrm>
            <a:off x="9607663" y="3676236"/>
            <a:ext cx="6511028" cy="5192950"/>
            <a:chOff x="1499231" y="4141550"/>
            <a:chExt cx="3623070" cy="4968665"/>
          </a:xfrm>
        </p:grpSpPr>
        <p:pic>
          <p:nvPicPr>
            <p:cNvPr id="18" name="Object 12">
              <a:extLst>
                <a:ext uri="{FF2B5EF4-FFF2-40B4-BE49-F238E27FC236}">
                  <a16:creationId xmlns:a16="http://schemas.microsoft.com/office/drawing/2014/main" id="{40BD3779-6B70-2BD8-FAC0-3E55F62F77C5}"/>
                </a:ext>
              </a:extLst>
            </p:cNvPr>
            <p:cNvPicPr>
              <a:picLocks noChangeAspect="1"/>
            </p:cNvPicPr>
            <p:nvPr/>
          </p:nvPicPr>
          <p:blipFill>
            <a:blip r:embed="rId9" cstate="print"/>
            <a:stretch>
              <a:fillRect/>
            </a:stretch>
          </p:blipFill>
          <p:spPr>
            <a:xfrm>
              <a:off x="1499231" y="4141550"/>
              <a:ext cx="3623070" cy="4968665"/>
            </a:xfrm>
            <a:prstGeom prst="rect">
              <a:avLst/>
            </a:prstGeom>
          </p:spPr>
        </p:pic>
      </p:grpSp>
      <p:sp>
        <p:nvSpPr>
          <p:cNvPr id="5" name="Object 34">
            <a:extLst>
              <a:ext uri="{FF2B5EF4-FFF2-40B4-BE49-F238E27FC236}">
                <a16:creationId xmlns:a16="http://schemas.microsoft.com/office/drawing/2014/main" id="{A02C14B1-F204-5ABE-D199-7DA0F9E4A633}"/>
              </a:ext>
            </a:extLst>
          </p:cNvPr>
          <p:cNvSpPr txBox="1"/>
          <p:nvPr/>
        </p:nvSpPr>
        <p:spPr>
          <a:xfrm>
            <a:off x="9869268" y="4061571"/>
            <a:ext cx="5943600" cy="2369880"/>
          </a:xfrm>
          <a:prstGeom prst="rect">
            <a:avLst/>
          </a:prstGeom>
          <a:noFill/>
        </p:spPr>
        <p:txBody>
          <a:bodyPr wrap="square" rtlCol="0" anchor="ctr">
            <a:spAutoFit/>
          </a:bodyPr>
          <a:lstStyle/>
          <a:p>
            <a:pPr algn="just" rtl="0">
              <a:spcBef>
                <a:spcPts val="0"/>
              </a:spcBef>
              <a:spcAft>
                <a:spcPts val="0"/>
              </a:spcAft>
            </a:pPr>
            <a:r>
              <a:rPr lang="en-US" sz="2800" b="0" i="0" u="none" strike="noStrike"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system shall be easy to navigate and will have at least 2 helping screens / pop-up windows on each page.</a:t>
            </a:r>
            <a:endParaRPr lang="en-US" sz="2800" b="0" dirty="0">
              <a:effectLst/>
              <a:latin typeface="Nirmala UI Semilight" panose="020B0402040204020203" pitchFamily="34" charset="0"/>
              <a:ea typeface="Nirmala UI Semilight" panose="020B0402040204020203" pitchFamily="34" charset="0"/>
              <a:cs typeface="Nirmala UI Semilight" panose="020B0402040204020203" pitchFamily="34" charset="0"/>
            </a:endParaRPr>
          </a:p>
          <a:p>
            <a:br>
              <a:rPr lang="en-US" dirty="0"/>
            </a:br>
            <a:endParaRPr lang="en-US" dirty="0"/>
          </a:p>
        </p:txBody>
      </p:sp>
      <p:pic>
        <p:nvPicPr>
          <p:cNvPr id="21" name="Picture 20" descr="A blue line drawing of a graph and a gear&#10;&#10;Description automatically generated">
            <a:extLst>
              <a:ext uri="{FF2B5EF4-FFF2-40B4-BE49-F238E27FC236}">
                <a16:creationId xmlns:a16="http://schemas.microsoft.com/office/drawing/2014/main" id="{67C6CD55-5764-0F45-7619-4069D24DD9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4286" y="7258527"/>
            <a:ext cx="1219048" cy="1219048"/>
          </a:xfrm>
          <a:prstGeom prst="rect">
            <a:avLst/>
          </a:prstGeom>
        </p:spPr>
      </p:pic>
      <p:pic>
        <p:nvPicPr>
          <p:cNvPr id="24" name="Picture 23" descr="A blue hand pointing at a button&#10;&#10;Description automatically generated with medium confidence">
            <a:extLst>
              <a:ext uri="{FF2B5EF4-FFF2-40B4-BE49-F238E27FC236}">
                <a16:creationId xmlns:a16="http://schemas.microsoft.com/office/drawing/2014/main" id="{6AC4C220-8169-0269-6395-C1F4E51986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20109" y="7258527"/>
            <a:ext cx="1160313" cy="1160313"/>
          </a:xfrm>
          <a:prstGeom prst="rect">
            <a:avLst/>
          </a:prstGeom>
        </p:spPr>
      </p:pic>
    </p:spTree>
    <p:extLst>
      <p:ext uri="{BB962C8B-B14F-4D97-AF65-F5344CB8AC3E}">
        <p14:creationId xmlns:p14="http://schemas.microsoft.com/office/powerpoint/2010/main" val="3754575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5070</TotalTime>
  <Words>1359</Words>
  <Application>Microsoft Office PowerPoint</Application>
  <PresentationFormat>Custom</PresentationFormat>
  <Paragraphs>310</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Aileron Ultra-Bold</vt:lpstr>
      <vt:lpstr>Aptos Narrow</vt:lpstr>
      <vt:lpstr>Arial</vt:lpstr>
      <vt:lpstr>Calibri</vt:lpstr>
      <vt:lpstr>Montserrat</vt:lpstr>
      <vt:lpstr>Montserrat Medium</vt:lpstr>
      <vt:lpstr>Nirmala UI Semilight</vt:lpstr>
      <vt:lpstr>Pretendard Medium</vt:lpstr>
      <vt:lpstr>Pretendard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officegen</dc:creator>
  <cp:lastModifiedBy>i210588</cp:lastModifiedBy>
  <cp:revision>327</cp:revision>
  <dcterms:created xsi:type="dcterms:W3CDTF">2024-04-21T19:02:59Z</dcterms:created>
  <dcterms:modified xsi:type="dcterms:W3CDTF">2024-04-28T17:36:51Z</dcterms:modified>
</cp:coreProperties>
</file>